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42"/>
  </p:notesMasterIdLst>
  <p:sldIdLst>
    <p:sldId id="263" r:id="rId5"/>
    <p:sldId id="269" r:id="rId6"/>
    <p:sldId id="268" r:id="rId7"/>
    <p:sldId id="291" r:id="rId8"/>
    <p:sldId id="286" r:id="rId9"/>
    <p:sldId id="302" r:id="rId10"/>
    <p:sldId id="266" r:id="rId11"/>
    <p:sldId id="290" r:id="rId12"/>
    <p:sldId id="270" r:id="rId13"/>
    <p:sldId id="267"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92" r:id="rId28"/>
    <p:sldId id="285" r:id="rId29"/>
    <p:sldId id="287" r:id="rId30"/>
    <p:sldId id="288" r:id="rId31"/>
    <p:sldId id="293" r:id="rId32"/>
    <p:sldId id="289" r:id="rId33"/>
    <p:sldId id="296" r:id="rId34"/>
    <p:sldId id="297" r:id="rId35"/>
    <p:sldId id="301" r:id="rId36"/>
    <p:sldId id="294" r:id="rId37"/>
    <p:sldId id="299" r:id="rId38"/>
    <p:sldId id="304" r:id="rId39"/>
    <p:sldId id="303"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92"/>
    <p:restoredTop sz="94665"/>
  </p:normalViewPr>
  <p:slideViewPr>
    <p:cSldViewPr snapToGrid="0">
      <p:cViewPr varScale="1">
        <p:scale>
          <a:sx n="107" d="100"/>
          <a:sy n="107"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5/17/21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13</a:t>
            </a:fld>
            <a:endParaRPr lang="en-US" dirty="0"/>
          </a:p>
        </p:txBody>
      </p:sp>
    </p:spTree>
    <p:extLst>
      <p:ext uri="{BB962C8B-B14F-4D97-AF65-F5344CB8AC3E}">
        <p14:creationId xmlns:p14="http://schemas.microsoft.com/office/powerpoint/2010/main" val="367015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18</a:t>
            </a:fld>
            <a:endParaRPr lang="en-US" dirty="0"/>
          </a:p>
        </p:txBody>
      </p:sp>
    </p:spTree>
    <p:extLst>
      <p:ext uri="{BB962C8B-B14F-4D97-AF65-F5344CB8AC3E}">
        <p14:creationId xmlns:p14="http://schemas.microsoft.com/office/powerpoint/2010/main" val="1001080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19</a:t>
            </a:fld>
            <a:endParaRPr lang="en-US" dirty="0"/>
          </a:p>
        </p:txBody>
      </p:sp>
    </p:spTree>
    <p:extLst>
      <p:ext uri="{BB962C8B-B14F-4D97-AF65-F5344CB8AC3E}">
        <p14:creationId xmlns:p14="http://schemas.microsoft.com/office/powerpoint/2010/main" val="2079185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20</a:t>
            </a:fld>
            <a:endParaRPr lang="en-US" dirty="0"/>
          </a:p>
        </p:txBody>
      </p:sp>
    </p:spTree>
    <p:extLst>
      <p:ext uri="{BB962C8B-B14F-4D97-AF65-F5344CB8AC3E}">
        <p14:creationId xmlns:p14="http://schemas.microsoft.com/office/powerpoint/2010/main" val="3997771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26</a:t>
            </a:fld>
            <a:endParaRPr lang="en-US" dirty="0"/>
          </a:p>
        </p:txBody>
      </p:sp>
    </p:spTree>
    <p:extLst>
      <p:ext uri="{BB962C8B-B14F-4D97-AF65-F5344CB8AC3E}">
        <p14:creationId xmlns:p14="http://schemas.microsoft.com/office/powerpoint/2010/main" val="1340389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42BC-A7BD-4276-975D-6351998F7C85}" type="slidenum">
              <a:rPr lang="en-US" smtClean="0"/>
              <a:t>27</a:t>
            </a:fld>
            <a:endParaRPr lang="en-US" dirty="0"/>
          </a:p>
        </p:txBody>
      </p:sp>
    </p:spTree>
    <p:extLst>
      <p:ext uri="{BB962C8B-B14F-4D97-AF65-F5344CB8AC3E}">
        <p14:creationId xmlns:p14="http://schemas.microsoft.com/office/powerpoint/2010/main" val="1368611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5/17/21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5/17/21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5/17/21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5/17/21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5/17/21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5/17/21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5/17/21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5/17/21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5/17/21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5/17/21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5/17/21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tiff"/><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9.tiff"/><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tiff"/><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1.tiff"/><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6" name="Rectangle 15">
            <a:extLst>
              <a:ext uri="{FF2B5EF4-FFF2-40B4-BE49-F238E27FC236}">
                <a16:creationId xmlns:a16="http://schemas.microsoft.com/office/drawing/2014/main" id="{4B526CBF-0AA4-49A9-B305-EE0AF3AF6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planet earth taken from the outer space">
            <a:extLst>
              <a:ext uri="{FF2B5EF4-FFF2-40B4-BE49-F238E27FC236}">
                <a16:creationId xmlns:a16="http://schemas.microsoft.com/office/drawing/2014/main" id="{234DB45B-66EB-48A3-AC42-A159FFB70CB8}"/>
              </a:ext>
            </a:extLst>
          </p:cNvPr>
          <p:cNvPicPr>
            <a:picLocks noChangeAspect="1"/>
          </p:cNvPicPr>
          <p:nvPr/>
        </p:nvPicPr>
        <p:blipFill rotWithShape="1">
          <a:blip r:embed="rId2"/>
          <a:srcRect t="3986" b="9807"/>
          <a:stretch/>
        </p:blipFill>
        <p:spPr>
          <a:xfrm>
            <a:off x="0" y="-742974"/>
            <a:ext cx="12191980" cy="7600974"/>
          </a:xfrm>
          <a:prstGeom prst="rect">
            <a:avLst/>
          </a:prstGeom>
        </p:spPr>
      </p:pic>
      <p:grpSp>
        <p:nvGrpSpPr>
          <p:cNvPr id="18" name="Group 17">
            <a:extLst>
              <a:ext uri="{FF2B5EF4-FFF2-40B4-BE49-F238E27FC236}">
                <a16:creationId xmlns:a16="http://schemas.microsoft.com/office/drawing/2014/main" id="{CC8B5139-02E6-4DEA-9CCE-962CAF0AFB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19" name="Rectangle 18">
              <a:extLst>
                <a:ext uri="{FF2B5EF4-FFF2-40B4-BE49-F238E27FC236}">
                  <a16:creationId xmlns:a16="http://schemas.microsoft.com/office/drawing/2014/main" id="{C0470BC0-AB0D-4A03-B4F1-5DDA9A31C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724A08B2-EC2C-4641-81BE-FE8B068BE1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798070" y="1833252"/>
            <a:ext cx="3197098" cy="1705538"/>
          </a:xfrm>
        </p:spPr>
        <p:txBody>
          <a:bodyPr vert="horz" lIns="91440" tIns="45720" rIns="91440" bIns="45720" rtlCol="0" anchor="b">
            <a:normAutofit/>
          </a:bodyPr>
          <a:lstStyle/>
          <a:p>
            <a:r>
              <a:rPr lang="en-US" sz="2000" dirty="0">
                <a:solidFill>
                  <a:srgbClr val="FFFFFF"/>
                </a:solidFill>
              </a:rPr>
              <a:t>Influences on</a:t>
            </a:r>
            <a:br>
              <a:rPr lang="en-US" sz="3600" dirty="0">
                <a:solidFill>
                  <a:srgbClr val="FFFFFF"/>
                </a:solidFill>
              </a:rPr>
            </a:br>
            <a:r>
              <a:rPr lang="en-US" sz="3600" dirty="0">
                <a:solidFill>
                  <a:srgbClr val="FFFFFF"/>
                </a:solidFill>
              </a:rPr>
              <a:t>World literacy</a:t>
            </a:r>
          </a:p>
        </p:txBody>
      </p:sp>
      <p:sp>
        <p:nvSpPr>
          <p:cNvPr id="49" name="Subtitle 2">
            <a:extLst>
              <a:ext uri="{FF2B5EF4-FFF2-40B4-BE49-F238E27FC236}">
                <a16:creationId xmlns:a16="http://schemas.microsoft.com/office/drawing/2014/main" id="{B84EC483-4D01-5E4A-AF4D-C7F5569FEF9A}"/>
              </a:ext>
            </a:extLst>
          </p:cNvPr>
          <p:cNvSpPr txBox="1">
            <a:spLocks/>
          </p:cNvSpPr>
          <p:nvPr/>
        </p:nvSpPr>
        <p:spPr>
          <a:xfrm>
            <a:off x="798070" y="4251292"/>
            <a:ext cx="2556447" cy="142677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sz="2000" dirty="0">
                <a:solidFill>
                  <a:srgbClr val="EBEBEB"/>
                </a:solidFill>
              </a:rPr>
              <a:t>Michael Ippolito</a:t>
            </a:r>
          </a:p>
          <a:p>
            <a:pPr marL="0" indent="0">
              <a:buNone/>
            </a:pPr>
            <a:r>
              <a:rPr lang="en-US" dirty="0">
                <a:solidFill>
                  <a:srgbClr val="EBEBEB"/>
                </a:solidFill>
              </a:rPr>
              <a:t>DATA606</a:t>
            </a:r>
          </a:p>
          <a:p>
            <a:pPr marL="0" indent="0">
              <a:buNone/>
            </a:pPr>
            <a:r>
              <a:rPr lang="en-US" dirty="0">
                <a:solidFill>
                  <a:srgbClr val="EBEBEB"/>
                </a:solidFill>
              </a:rPr>
              <a:t>Final project</a:t>
            </a:r>
          </a:p>
        </p:txBody>
      </p:sp>
      <p:cxnSp>
        <p:nvCxnSpPr>
          <p:cNvPr id="51" name="Straight Arrow Connector 50">
            <a:extLst>
              <a:ext uri="{FF2B5EF4-FFF2-40B4-BE49-F238E27FC236}">
                <a16:creationId xmlns:a16="http://schemas.microsoft.com/office/drawing/2014/main" id="{A96BBD18-B49B-2346-A377-779309ADCA6E}"/>
              </a:ext>
            </a:extLst>
          </p:cNvPr>
          <p:cNvCxnSpPr>
            <a:cxnSpLocks/>
          </p:cNvCxnSpPr>
          <p:nvPr/>
        </p:nvCxnSpPr>
        <p:spPr>
          <a:xfrm>
            <a:off x="914400" y="3947990"/>
            <a:ext cx="1995055"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90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10" name="Picture 9">
            <a:extLst>
              <a:ext uri="{FF2B5EF4-FFF2-40B4-BE49-F238E27FC236}">
                <a16:creationId xmlns:a16="http://schemas.microsoft.com/office/drawing/2014/main" id="{944C8134-9C89-9145-B5B8-5D3F9ED64325}"/>
              </a:ext>
            </a:extLst>
          </p:cNvPr>
          <p:cNvPicPr>
            <a:picLocks noChangeAspect="1"/>
          </p:cNvPicPr>
          <p:nvPr/>
        </p:nvPicPr>
        <p:blipFill>
          <a:blip r:embed="rId3"/>
          <a:stretch>
            <a:fillRect/>
          </a:stretch>
        </p:blipFill>
        <p:spPr>
          <a:xfrm>
            <a:off x="581192" y="1910624"/>
            <a:ext cx="6476596" cy="773325"/>
          </a:xfrm>
          <a:prstGeom prst="rect">
            <a:avLst/>
          </a:prstGeom>
        </p:spPr>
      </p:pic>
      <p:pic>
        <p:nvPicPr>
          <p:cNvPr id="12" name="Picture 11">
            <a:extLst>
              <a:ext uri="{FF2B5EF4-FFF2-40B4-BE49-F238E27FC236}">
                <a16:creationId xmlns:a16="http://schemas.microsoft.com/office/drawing/2014/main" id="{16408582-0EB4-7043-A211-641F09A217F1}"/>
              </a:ext>
            </a:extLst>
          </p:cNvPr>
          <p:cNvPicPr>
            <a:picLocks noChangeAspect="1"/>
          </p:cNvPicPr>
          <p:nvPr/>
        </p:nvPicPr>
        <p:blipFill>
          <a:blip r:embed="rId4"/>
          <a:stretch>
            <a:fillRect/>
          </a:stretch>
        </p:blipFill>
        <p:spPr>
          <a:xfrm>
            <a:off x="581192" y="2878617"/>
            <a:ext cx="6317319" cy="3906895"/>
          </a:xfrm>
          <a:prstGeom prst="rect">
            <a:avLst/>
          </a:prstGeom>
        </p:spPr>
      </p:pic>
    </p:spTree>
    <p:extLst>
      <p:ext uri="{BB962C8B-B14F-4D97-AF65-F5344CB8AC3E}">
        <p14:creationId xmlns:p14="http://schemas.microsoft.com/office/powerpoint/2010/main" val="270226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4" name="Picture 3">
            <a:extLst>
              <a:ext uri="{FF2B5EF4-FFF2-40B4-BE49-F238E27FC236}">
                <a16:creationId xmlns:a16="http://schemas.microsoft.com/office/drawing/2014/main" id="{0791AAAA-DC8D-8E45-B5E0-898045082AF1}"/>
              </a:ext>
            </a:extLst>
          </p:cNvPr>
          <p:cNvPicPr>
            <a:picLocks noChangeAspect="1"/>
          </p:cNvPicPr>
          <p:nvPr/>
        </p:nvPicPr>
        <p:blipFill>
          <a:blip r:embed="rId3"/>
          <a:stretch>
            <a:fillRect/>
          </a:stretch>
        </p:blipFill>
        <p:spPr>
          <a:xfrm>
            <a:off x="457200" y="1871133"/>
            <a:ext cx="7495533" cy="833967"/>
          </a:xfrm>
          <a:prstGeom prst="rect">
            <a:avLst/>
          </a:prstGeom>
        </p:spPr>
      </p:pic>
      <p:pic>
        <p:nvPicPr>
          <p:cNvPr id="6" name="Picture 5">
            <a:extLst>
              <a:ext uri="{FF2B5EF4-FFF2-40B4-BE49-F238E27FC236}">
                <a16:creationId xmlns:a16="http://schemas.microsoft.com/office/drawing/2014/main" id="{5DC635F5-553C-C348-A879-EFE82B7D854E}"/>
              </a:ext>
            </a:extLst>
          </p:cNvPr>
          <p:cNvPicPr>
            <a:picLocks noChangeAspect="1"/>
          </p:cNvPicPr>
          <p:nvPr/>
        </p:nvPicPr>
        <p:blipFill>
          <a:blip r:embed="rId4"/>
          <a:stretch>
            <a:fillRect/>
          </a:stretch>
        </p:blipFill>
        <p:spPr>
          <a:xfrm>
            <a:off x="581192" y="2781782"/>
            <a:ext cx="6419516" cy="3970098"/>
          </a:xfrm>
          <a:prstGeom prst="rect">
            <a:avLst/>
          </a:prstGeom>
        </p:spPr>
      </p:pic>
    </p:spTree>
    <p:extLst>
      <p:ext uri="{BB962C8B-B14F-4D97-AF65-F5344CB8AC3E}">
        <p14:creationId xmlns:p14="http://schemas.microsoft.com/office/powerpoint/2010/main" val="2834929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pic>
        <p:nvPicPr>
          <p:cNvPr id="6" name="Picture 5">
            <a:extLst>
              <a:ext uri="{FF2B5EF4-FFF2-40B4-BE49-F238E27FC236}">
                <a16:creationId xmlns:a16="http://schemas.microsoft.com/office/drawing/2014/main" id="{844B7A3E-0446-E74B-AB9B-8859A94EF72D}"/>
              </a:ext>
            </a:extLst>
          </p:cNvPr>
          <p:cNvPicPr>
            <a:picLocks noChangeAspect="1"/>
          </p:cNvPicPr>
          <p:nvPr/>
        </p:nvPicPr>
        <p:blipFill>
          <a:blip r:embed="rId4"/>
          <a:stretch>
            <a:fillRect/>
          </a:stretch>
        </p:blipFill>
        <p:spPr>
          <a:xfrm>
            <a:off x="1023860" y="1222219"/>
            <a:ext cx="7988300" cy="4940300"/>
          </a:xfrm>
          <a:prstGeom prst="rect">
            <a:avLst/>
          </a:prstGeom>
        </p:spPr>
      </p:pic>
    </p:spTree>
    <p:extLst>
      <p:ext uri="{BB962C8B-B14F-4D97-AF65-F5344CB8AC3E}">
        <p14:creationId xmlns:p14="http://schemas.microsoft.com/office/powerpoint/2010/main" val="396661813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A2B082B4-67F6-0049-B62F-649860806FCC}"/>
              </a:ext>
            </a:extLst>
          </p:cNvPr>
          <p:cNvPicPr>
            <a:picLocks noChangeAspect="1"/>
          </p:cNvPicPr>
          <p:nvPr/>
        </p:nvPicPr>
        <p:blipFill>
          <a:blip r:embed="rId5"/>
          <a:stretch>
            <a:fillRect/>
          </a:stretch>
        </p:blipFill>
        <p:spPr>
          <a:xfrm>
            <a:off x="1023860" y="1222219"/>
            <a:ext cx="7988300" cy="4940300"/>
          </a:xfrm>
          <a:prstGeom prst="rect">
            <a:avLst/>
          </a:prstGeom>
        </p:spPr>
      </p:pic>
    </p:spTree>
    <p:extLst>
      <p:ext uri="{BB962C8B-B14F-4D97-AF65-F5344CB8AC3E}">
        <p14:creationId xmlns:p14="http://schemas.microsoft.com/office/powerpoint/2010/main" val="3868513973"/>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9" name="Picture 8">
            <a:extLst>
              <a:ext uri="{FF2B5EF4-FFF2-40B4-BE49-F238E27FC236}">
                <a16:creationId xmlns:a16="http://schemas.microsoft.com/office/drawing/2014/main" id="{DA515D46-3742-A746-9386-1007E9E2D306}"/>
              </a:ext>
            </a:extLst>
          </p:cNvPr>
          <p:cNvPicPr>
            <a:picLocks noChangeAspect="1"/>
          </p:cNvPicPr>
          <p:nvPr/>
        </p:nvPicPr>
        <p:blipFill>
          <a:blip r:embed="rId3"/>
          <a:stretch>
            <a:fillRect/>
          </a:stretch>
        </p:blipFill>
        <p:spPr>
          <a:xfrm>
            <a:off x="457200" y="2033179"/>
            <a:ext cx="7309413" cy="4520448"/>
          </a:xfrm>
          <a:prstGeom prst="rect">
            <a:avLst/>
          </a:prstGeom>
        </p:spPr>
      </p:pic>
    </p:spTree>
    <p:extLst>
      <p:ext uri="{BB962C8B-B14F-4D97-AF65-F5344CB8AC3E}">
        <p14:creationId xmlns:p14="http://schemas.microsoft.com/office/powerpoint/2010/main" val="3169166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8" name="Picture 7">
            <a:extLst>
              <a:ext uri="{FF2B5EF4-FFF2-40B4-BE49-F238E27FC236}">
                <a16:creationId xmlns:a16="http://schemas.microsoft.com/office/drawing/2014/main" id="{4024AF34-DBDF-E74F-AA61-1506F4205265}"/>
              </a:ext>
            </a:extLst>
          </p:cNvPr>
          <p:cNvPicPr>
            <a:picLocks noChangeAspect="1"/>
          </p:cNvPicPr>
          <p:nvPr/>
        </p:nvPicPr>
        <p:blipFill>
          <a:blip r:embed="rId3"/>
          <a:stretch>
            <a:fillRect/>
          </a:stretch>
        </p:blipFill>
        <p:spPr>
          <a:xfrm>
            <a:off x="457200" y="1959925"/>
            <a:ext cx="7344137" cy="4541922"/>
          </a:xfrm>
          <a:prstGeom prst="rect">
            <a:avLst/>
          </a:prstGeom>
        </p:spPr>
      </p:pic>
    </p:spTree>
    <p:extLst>
      <p:ext uri="{BB962C8B-B14F-4D97-AF65-F5344CB8AC3E}">
        <p14:creationId xmlns:p14="http://schemas.microsoft.com/office/powerpoint/2010/main" val="1545561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8" name="Picture 7">
            <a:extLst>
              <a:ext uri="{FF2B5EF4-FFF2-40B4-BE49-F238E27FC236}">
                <a16:creationId xmlns:a16="http://schemas.microsoft.com/office/drawing/2014/main" id="{D6FA0FE5-1404-214B-B283-97CC062778D9}"/>
              </a:ext>
            </a:extLst>
          </p:cNvPr>
          <p:cNvPicPr>
            <a:picLocks noChangeAspect="1"/>
          </p:cNvPicPr>
          <p:nvPr/>
        </p:nvPicPr>
        <p:blipFill>
          <a:blip r:embed="rId3"/>
          <a:stretch>
            <a:fillRect/>
          </a:stretch>
        </p:blipFill>
        <p:spPr>
          <a:xfrm>
            <a:off x="420696" y="1928707"/>
            <a:ext cx="7345918" cy="4543024"/>
          </a:xfrm>
          <a:prstGeom prst="rect">
            <a:avLst/>
          </a:prstGeom>
        </p:spPr>
      </p:pic>
    </p:spTree>
    <p:extLst>
      <p:ext uri="{BB962C8B-B14F-4D97-AF65-F5344CB8AC3E}">
        <p14:creationId xmlns:p14="http://schemas.microsoft.com/office/powerpoint/2010/main" val="67547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FFF"/>
                </a:solidFill>
              </a:rPr>
              <a:t>Influences on World literacy</a:t>
            </a:r>
          </a:p>
        </p:txBody>
      </p:sp>
      <p:pic>
        <p:nvPicPr>
          <p:cNvPr id="10" name="Picture 9">
            <a:extLst>
              <a:ext uri="{FF2B5EF4-FFF2-40B4-BE49-F238E27FC236}">
                <a16:creationId xmlns:a16="http://schemas.microsoft.com/office/drawing/2014/main" id="{9CD09D1A-6772-FE4E-AD2B-A4B35908195F}"/>
              </a:ext>
            </a:extLst>
          </p:cNvPr>
          <p:cNvPicPr>
            <a:picLocks noChangeAspect="1"/>
          </p:cNvPicPr>
          <p:nvPr/>
        </p:nvPicPr>
        <p:blipFill>
          <a:blip r:embed="rId2"/>
          <a:stretch>
            <a:fillRect/>
          </a:stretch>
        </p:blipFill>
        <p:spPr>
          <a:xfrm>
            <a:off x="812686" y="2112139"/>
            <a:ext cx="10283062" cy="4463078"/>
          </a:xfrm>
          <a:prstGeom prst="rect">
            <a:avLst/>
          </a:prstGeom>
        </p:spPr>
      </p:pic>
    </p:spTree>
    <p:extLst>
      <p:ext uri="{BB962C8B-B14F-4D97-AF65-F5344CB8AC3E}">
        <p14:creationId xmlns:p14="http://schemas.microsoft.com/office/powerpoint/2010/main" val="446095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A8A97CAA-4FDD-CF40-80E4-9345DCC56EB4}"/>
              </a:ext>
            </a:extLst>
          </p:cNvPr>
          <p:cNvPicPr>
            <a:picLocks noChangeAspect="1"/>
          </p:cNvPicPr>
          <p:nvPr/>
        </p:nvPicPr>
        <p:blipFill>
          <a:blip r:embed="rId5"/>
          <a:stretch>
            <a:fillRect/>
          </a:stretch>
        </p:blipFill>
        <p:spPr>
          <a:xfrm>
            <a:off x="1023860" y="1222219"/>
            <a:ext cx="7988300" cy="4940300"/>
          </a:xfrm>
          <a:prstGeom prst="rect">
            <a:avLst/>
          </a:prstGeom>
        </p:spPr>
      </p:pic>
    </p:spTree>
    <p:extLst>
      <p:ext uri="{BB962C8B-B14F-4D97-AF65-F5344CB8AC3E}">
        <p14:creationId xmlns:p14="http://schemas.microsoft.com/office/powerpoint/2010/main" val="79023870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6C1E632A-C103-314C-9137-452ADAD6A606}"/>
              </a:ext>
            </a:extLst>
          </p:cNvPr>
          <p:cNvPicPr>
            <a:picLocks noChangeAspect="1"/>
          </p:cNvPicPr>
          <p:nvPr/>
        </p:nvPicPr>
        <p:blipFill>
          <a:blip r:embed="rId5"/>
          <a:stretch>
            <a:fillRect/>
          </a:stretch>
        </p:blipFill>
        <p:spPr>
          <a:xfrm>
            <a:off x="1176260" y="1222219"/>
            <a:ext cx="7988300" cy="4940300"/>
          </a:xfrm>
          <a:prstGeom prst="rect">
            <a:avLst/>
          </a:prstGeom>
        </p:spPr>
      </p:pic>
    </p:spTree>
    <p:extLst>
      <p:ext uri="{BB962C8B-B14F-4D97-AF65-F5344CB8AC3E}">
        <p14:creationId xmlns:p14="http://schemas.microsoft.com/office/powerpoint/2010/main" val="3136408979"/>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31573"/>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TextBox 3">
            <a:extLst>
              <a:ext uri="{FF2B5EF4-FFF2-40B4-BE49-F238E27FC236}">
                <a16:creationId xmlns:a16="http://schemas.microsoft.com/office/drawing/2014/main" id="{0B77B35F-C530-364A-BACE-ACBFFD251C3D}"/>
              </a:ext>
            </a:extLst>
          </p:cNvPr>
          <p:cNvSpPr txBox="1"/>
          <p:nvPr/>
        </p:nvSpPr>
        <p:spPr>
          <a:xfrm>
            <a:off x="965199" y="1600200"/>
            <a:ext cx="10261602" cy="4660900"/>
          </a:xfrm>
          <a:prstGeom prst="rect">
            <a:avLst/>
          </a:prstGeom>
        </p:spPr>
        <p:txBody>
          <a:bodyPr vert="horz" lIns="91440" tIns="45720" rIns="91440" bIns="45720" rtlCol="0" anchor="t">
            <a:normAutofit lnSpcReduction="10000"/>
          </a:bodyPr>
          <a:lstStyle/>
          <a:p>
            <a:pPr>
              <a:spcBef>
                <a:spcPct val="20000"/>
              </a:spcBef>
              <a:spcAft>
                <a:spcPts val="600"/>
              </a:spcAft>
              <a:buClr>
                <a:srgbClr val="ACE5FC"/>
              </a:buClr>
              <a:buSzPct val="92000"/>
            </a:pPr>
            <a:r>
              <a:rPr lang="en-US" sz="2800" b="1" u="sng" dirty="0">
                <a:solidFill>
                  <a:schemeClr val="tx2"/>
                </a:solidFill>
              </a:rPr>
              <a:t>Abstract</a:t>
            </a:r>
          </a:p>
          <a:p>
            <a:pPr>
              <a:spcBef>
                <a:spcPct val="20000"/>
              </a:spcBef>
              <a:spcAft>
                <a:spcPts val="600"/>
              </a:spcAft>
              <a:buClr>
                <a:srgbClr val="ACE5FC"/>
              </a:buClr>
              <a:buSzPct val="92000"/>
            </a:pPr>
            <a:endParaRPr lang="en-US" sz="1400" b="1" u="sng" dirty="0">
              <a:solidFill>
                <a:schemeClr val="tx2"/>
              </a:solidFill>
            </a:endParaRPr>
          </a:p>
          <a:p>
            <a:r>
              <a:rPr lang="en-US" dirty="0"/>
              <a:t>It may be self-evident that the amount of money spent on education by a country will have an impact on the country's literacy rate. But is there a statistically significant relationship? And can that relationship be quantified using a predictive model? It is further presumed that literacy rates will be lower in poorer regions of the world and in those having forms of government in which the head of state holds more power and has less accountability to his or her constituents. This project sought to validate those assumptions and to generate a model that will predict the change in literacy rate based on the studied parameters.</a:t>
            </a:r>
          </a:p>
          <a:p>
            <a:r>
              <a:rPr lang="en-US" dirty="0"/>
              <a:t> </a:t>
            </a:r>
          </a:p>
          <a:p>
            <a:r>
              <a:rPr lang="en-US" dirty="0"/>
              <a:t>The study confirms that literacy rate is impacted positively by educational spending. There is also evidence to suggest a statistically significant relationship between literacy and both the country’s geographic subregion and its form of government, although it is noted that not all conditions were sufficiently satisfied for the analysis. The most significant finding is that government spending on educational strongly influences a country’s literacy rate, with over a five-percent rise in literacy with every percentage increase in spending.</a:t>
            </a:r>
          </a:p>
          <a:p>
            <a:endParaRPr lang="en-US" dirty="0"/>
          </a:p>
          <a:p>
            <a:r>
              <a:rPr lang="en-US" dirty="0"/>
              <a:t>One topic for additional consideration that arose from this project is whether it is possible to quantify functional illiteracy and to </a:t>
            </a:r>
            <a:r>
              <a:rPr lang="en-US"/>
              <a:t>discern the relationship </a:t>
            </a:r>
            <a:r>
              <a:rPr lang="en-US" dirty="0"/>
              <a:t>between it and the conventionally accepted literacy rate.</a:t>
            </a:r>
          </a:p>
        </p:txBody>
      </p:sp>
    </p:spTree>
    <p:extLst>
      <p:ext uri="{BB962C8B-B14F-4D97-AF65-F5344CB8AC3E}">
        <p14:creationId xmlns:p14="http://schemas.microsoft.com/office/powerpoint/2010/main" val="397662620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8B0D31DA-15A5-3442-8AD0-4C968FBDB9C5}"/>
              </a:ext>
            </a:extLst>
          </p:cNvPr>
          <p:cNvPicPr>
            <a:picLocks noChangeAspect="1"/>
          </p:cNvPicPr>
          <p:nvPr/>
        </p:nvPicPr>
        <p:blipFill>
          <a:blip r:embed="rId5"/>
          <a:stretch>
            <a:fillRect/>
          </a:stretch>
        </p:blipFill>
        <p:spPr>
          <a:xfrm>
            <a:off x="1211200" y="1222219"/>
            <a:ext cx="7988300" cy="4940300"/>
          </a:xfrm>
          <a:prstGeom prst="rect">
            <a:avLst/>
          </a:prstGeom>
        </p:spPr>
      </p:pic>
    </p:spTree>
    <p:extLst>
      <p:ext uri="{BB962C8B-B14F-4D97-AF65-F5344CB8AC3E}">
        <p14:creationId xmlns:p14="http://schemas.microsoft.com/office/powerpoint/2010/main" val="338644277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4" name="Picture 3">
            <a:extLst>
              <a:ext uri="{FF2B5EF4-FFF2-40B4-BE49-F238E27FC236}">
                <a16:creationId xmlns:a16="http://schemas.microsoft.com/office/drawing/2014/main" id="{0CE9BC3A-C3E7-DD43-B72F-50EA89F32F2F}"/>
              </a:ext>
            </a:extLst>
          </p:cNvPr>
          <p:cNvPicPr>
            <a:picLocks noChangeAspect="1"/>
          </p:cNvPicPr>
          <p:nvPr/>
        </p:nvPicPr>
        <p:blipFill>
          <a:blip r:embed="rId3"/>
          <a:stretch>
            <a:fillRect/>
          </a:stretch>
        </p:blipFill>
        <p:spPr>
          <a:xfrm>
            <a:off x="457201" y="1871133"/>
            <a:ext cx="7480300" cy="4609545"/>
          </a:xfrm>
          <a:prstGeom prst="rect">
            <a:avLst/>
          </a:prstGeom>
        </p:spPr>
      </p:pic>
    </p:spTree>
    <p:extLst>
      <p:ext uri="{BB962C8B-B14F-4D97-AF65-F5344CB8AC3E}">
        <p14:creationId xmlns:p14="http://schemas.microsoft.com/office/powerpoint/2010/main" val="602990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5" name="Picture 4">
            <a:extLst>
              <a:ext uri="{FF2B5EF4-FFF2-40B4-BE49-F238E27FC236}">
                <a16:creationId xmlns:a16="http://schemas.microsoft.com/office/drawing/2014/main" id="{AFB38A60-A693-B94D-853C-60F16F7DB551}"/>
              </a:ext>
            </a:extLst>
          </p:cNvPr>
          <p:cNvPicPr>
            <a:picLocks noChangeAspect="1"/>
          </p:cNvPicPr>
          <p:nvPr/>
        </p:nvPicPr>
        <p:blipFill>
          <a:blip r:embed="rId2"/>
          <a:stretch>
            <a:fillRect/>
          </a:stretch>
        </p:blipFill>
        <p:spPr>
          <a:xfrm>
            <a:off x="319962" y="1890844"/>
            <a:ext cx="11552076" cy="4573456"/>
          </a:xfrm>
          <a:prstGeom prst="rect">
            <a:avLst/>
          </a:prstGeom>
        </p:spPr>
      </p:pic>
    </p:spTree>
    <p:extLst>
      <p:ext uri="{BB962C8B-B14F-4D97-AF65-F5344CB8AC3E}">
        <p14:creationId xmlns:p14="http://schemas.microsoft.com/office/powerpoint/2010/main" val="71150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a:extLst>
              <a:ext uri="{FF2B5EF4-FFF2-40B4-BE49-F238E27FC236}">
                <a16:creationId xmlns:a16="http://schemas.microsoft.com/office/drawing/2014/main" id="{F7A0369F-4C3C-4C47-9BCB-4EEBA7D0C096}"/>
              </a:ext>
            </a:extLst>
          </p:cNvPr>
          <p:cNvPicPr>
            <a:picLocks noChangeAspect="1"/>
          </p:cNvPicPr>
          <p:nvPr/>
        </p:nvPicPr>
        <p:blipFill>
          <a:blip r:embed="rId2"/>
          <a:stretch>
            <a:fillRect/>
          </a:stretch>
        </p:blipFill>
        <p:spPr>
          <a:xfrm>
            <a:off x="374650" y="2006600"/>
            <a:ext cx="9988550" cy="4404400"/>
          </a:xfrm>
          <a:prstGeom prst="rect">
            <a:avLst/>
          </a:prstGeom>
        </p:spPr>
      </p:pic>
    </p:spTree>
    <p:extLst>
      <p:ext uri="{BB962C8B-B14F-4D97-AF65-F5344CB8AC3E}">
        <p14:creationId xmlns:p14="http://schemas.microsoft.com/office/powerpoint/2010/main" val="1579292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3225800" y="2813050"/>
            <a:ext cx="5080000" cy="646331"/>
          </a:xfrm>
          <a:prstGeom prst="rect">
            <a:avLst/>
          </a:prstGeom>
          <a:noFill/>
        </p:spPr>
        <p:txBody>
          <a:bodyPr wrap="square" rtlCol="0">
            <a:spAutoFit/>
          </a:bodyPr>
          <a:lstStyle/>
          <a:p>
            <a:pPr algn="ctr"/>
            <a:r>
              <a:rPr lang="en-US" sz="3600" dirty="0"/>
              <a:t>ANOVA ANALYSIS</a:t>
            </a:r>
          </a:p>
        </p:txBody>
      </p:sp>
    </p:spTree>
    <p:extLst>
      <p:ext uri="{BB962C8B-B14F-4D97-AF65-F5344CB8AC3E}">
        <p14:creationId xmlns:p14="http://schemas.microsoft.com/office/powerpoint/2010/main" val="651218021"/>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5" name="TextBox 4">
            <a:extLst>
              <a:ext uri="{FF2B5EF4-FFF2-40B4-BE49-F238E27FC236}">
                <a16:creationId xmlns:a16="http://schemas.microsoft.com/office/drawing/2014/main" id="{7D69F930-F734-4B4A-90D1-0E7C652131E0}"/>
              </a:ext>
            </a:extLst>
          </p:cNvPr>
          <p:cNvSpPr txBox="1"/>
          <p:nvPr/>
        </p:nvSpPr>
        <p:spPr>
          <a:xfrm>
            <a:off x="581192" y="1871133"/>
            <a:ext cx="7216608" cy="4955203"/>
          </a:xfrm>
          <a:prstGeom prst="rect">
            <a:avLst/>
          </a:prstGeom>
          <a:noFill/>
        </p:spPr>
        <p:txBody>
          <a:bodyPr wrap="square" rtlCol="0">
            <a:spAutoFit/>
          </a:bodyPr>
          <a:lstStyle/>
          <a:p>
            <a:r>
              <a:rPr lang="en-US" b="1" u="sng" dirty="0"/>
              <a:t>ANOVA Analysis</a:t>
            </a:r>
          </a:p>
          <a:p>
            <a:endParaRPr lang="en-US" sz="1200" dirty="0"/>
          </a:p>
          <a:p>
            <a:r>
              <a:rPr lang="en-US" sz="1600" dirty="0"/>
              <a:t>Educational spending vs subregion</a:t>
            </a:r>
          </a:p>
          <a:p>
            <a:r>
              <a:rPr lang="en-US" sz="1400" dirty="0">
                <a:latin typeface="Courier New" panose="02070309020205020404" pitchFamily="49" charset="0"/>
                <a:cs typeface="Courier New" panose="02070309020205020404" pitchFamily="49" charset="0"/>
              </a:rPr>
              <a:t>            Df Sum Sq Mean Sq F value   </a:t>
            </a:r>
            <a:r>
              <a:rPr lang="en-US" sz="1400" dirty="0" err="1">
                <a:latin typeface="Courier New" panose="02070309020205020404" pitchFamily="49" charset="0"/>
                <a:cs typeface="Courier New" panose="02070309020205020404" pitchFamily="49" charset="0"/>
              </a:rPr>
              <a:t>Pr</a:t>
            </a:r>
            <a:r>
              <a:rPr lang="en-US" sz="1400" dirty="0">
                <a:latin typeface="Courier New" panose="02070309020205020404" pitchFamily="49" charset="0"/>
                <a:cs typeface="Courier New" panose="02070309020205020404" pitchFamily="49" charset="0"/>
              </a:rPr>
              <a:t>(&gt;F) </a:t>
            </a:r>
          </a:p>
          <a:p>
            <a:r>
              <a:rPr lang="en-US" sz="1400" dirty="0">
                <a:latin typeface="Courier New" panose="02070309020205020404" pitchFamily="49" charset="0"/>
                <a:cs typeface="Courier New" panose="02070309020205020404" pitchFamily="49" charset="0"/>
              </a:rPr>
              <a:t>Subregion.  16  128.1   8.006   3.273 5.33e-05 *** </a:t>
            </a:r>
          </a:p>
          <a:p>
            <a:r>
              <a:rPr lang="en-US" sz="1400" dirty="0">
                <a:latin typeface="Courier New" panose="02070309020205020404" pitchFamily="49" charset="0"/>
                <a:cs typeface="Courier New" panose="02070309020205020404" pitchFamily="49" charset="0"/>
              </a:rPr>
              <a:t>Residuals  179  437.8   2.446</a:t>
            </a:r>
          </a:p>
          <a:p>
            <a:endParaRPr lang="en-US" sz="1600" dirty="0">
              <a:latin typeface="Courier New" panose="02070309020205020404" pitchFamily="49" charset="0"/>
              <a:cs typeface="Courier New" panose="02070309020205020404" pitchFamily="49" charset="0"/>
            </a:endParaRPr>
          </a:p>
          <a:p>
            <a:r>
              <a:rPr lang="en-US" sz="1600" dirty="0"/>
              <a:t>Educational spending vs government type</a:t>
            </a:r>
            <a:endParaRPr lang="en-US" sz="16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                Df Sum Sq Mean Sq F value </a:t>
            </a:r>
            <a:r>
              <a:rPr lang="en-US" sz="1400" dirty="0" err="1">
                <a:latin typeface="Courier New" panose="02070309020205020404" pitchFamily="49" charset="0"/>
                <a:cs typeface="Courier New" panose="02070309020205020404" pitchFamily="49" charset="0"/>
              </a:rPr>
              <a:t>Pr</a:t>
            </a:r>
            <a:r>
              <a:rPr lang="en-US" sz="1400" dirty="0">
                <a:latin typeface="Courier New" panose="02070309020205020404" pitchFamily="49" charset="0"/>
                <a:cs typeface="Courier New" panose="02070309020205020404" pitchFamily="49" charset="0"/>
              </a:rPr>
              <a:t>(&gt;F) </a:t>
            </a:r>
          </a:p>
          <a:p>
            <a:r>
              <a:rPr lang="en-US" sz="1400" dirty="0" err="1">
                <a:latin typeface="Courier New" panose="02070309020205020404" pitchFamily="49" charset="0"/>
                <a:cs typeface="Courier New" panose="02070309020205020404" pitchFamily="49" charset="0"/>
              </a:rPr>
              <a:t>govt_type_short</a:t>
            </a:r>
            <a:r>
              <a:rPr lang="en-US" sz="1400" dirty="0">
                <a:latin typeface="Courier New" panose="02070309020205020404" pitchFamily="49" charset="0"/>
                <a:cs typeface="Courier New" panose="02070309020205020404" pitchFamily="49" charset="0"/>
              </a:rPr>
              <a:t>  9   56.2   6.244   2.348 0.0159 * </a:t>
            </a:r>
          </a:p>
          <a:p>
            <a:r>
              <a:rPr lang="en-US" sz="1400" dirty="0">
                <a:latin typeface="Courier New" panose="02070309020205020404" pitchFamily="49" charset="0"/>
                <a:cs typeface="Courier New" panose="02070309020205020404" pitchFamily="49" charset="0"/>
              </a:rPr>
              <a:t>Residuals      174  462.8   2.660</a:t>
            </a:r>
          </a:p>
          <a:p>
            <a:endParaRPr lang="en-US" sz="1400" dirty="0">
              <a:latin typeface="Courier New" panose="02070309020205020404" pitchFamily="49" charset="0"/>
              <a:cs typeface="Courier New" panose="02070309020205020404" pitchFamily="49" charset="0"/>
            </a:endParaRPr>
          </a:p>
          <a:p>
            <a:r>
              <a:rPr lang="en-US" sz="1600" dirty="0"/>
              <a:t>Literacy rate vs subregion</a:t>
            </a:r>
          </a:p>
          <a:p>
            <a:r>
              <a:rPr lang="en-US" sz="1400" dirty="0">
                <a:latin typeface="Courier New" panose="02070309020205020404" pitchFamily="49" charset="0"/>
                <a:cs typeface="Courier New" panose="02070309020205020404" pitchFamily="49" charset="0"/>
              </a:rPr>
              <a:t>             Df Sum Sq Mean Sq F value  </a:t>
            </a:r>
            <a:r>
              <a:rPr lang="en-US" sz="1400" dirty="0" err="1">
                <a:latin typeface="Courier New" panose="02070309020205020404" pitchFamily="49" charset="0"/>
                <a:cs typeface="Courier New" panose="02070309020205020404" pitchFamily="49" charset="0"/>
              </a:rPr>
              <a:t>Pr</a:t>
            </a:r>
            <a:r>
              <a:rPr lang="en-US" sz="1400" dirty="0">
                <a:latin typeface="Courier New" panose="02070309020205020404" pitchFamily="49" charset="0"/>
                <a:cs typeface="Courier New" panose="02070309020205020404" pitchFamily="49" charset="0"/>
              </a:rPr>
              <a:t>(&gt;F)    </a:t>
            </a:r>
          </a:p>
          <a:p>
            <a:r>
              <a:rPr lang="en-US" sz="1400" dirty="0">
                <a:latin typeface="Courier New" panose="02070309020205020404" pitchFamily="49" charset="0"/>
                <a:cs typeface="Courier New" panose="02070309020205020404" pitchFamily="49" charset="0"/>
              </a:rPr>
              <a:t>subregion    16  48057  3003.5   14.78  &lt;2e-16 ***</a:t>
            </a:r>
          </a:p>
          <a:p>
            <a:r>
              <a:rPr lang="en-US" sz="1400" dirty="0">
                <a:latin typeface="Courier New" panose="02070309020205020404" pitchFamily="49" charset="0"/>
                <a:cs typeface="Courier New" panose="02070309020205020404" pitchFamily="49" charset="0"/>
              </a:rPr>
              <a:t>Residuals   197  40035   203.2</a:t>
            </a:r>
          </a:p>
          <a:p>
            <a:endParaRPr lang="en-US" sz="1600" dirty="0"/>
          </a:p>
          <a:p>
            <a:r>
              <a:rPr lang="en-US" sz="1600" dirty="0"/>
              <a:t>Literacy rate vs government type</a:t>
            </a:r>
          </a:p>
          <a:p>
            <a:r>
              <a:rPr lang="en-US" sz="1400" dirty="0">
                <a:latin typeface="Courier New" panose="02070309020205020404" pitchFamily="49" charset="0"/>
                <a:cs typeface="Courier New" panose="02070309020205020404" pitchFamily="49" charset="0"/>
              </a:rPr>
              <a:t>                 Df Sum Sq Mean Sq F value   </a:t>
            </a:r>
            <a:r>
              <a:rPr lang="en-US" sz="1400" dirty="0" err="1">
                <a:latin typeface="Courier New" panose="02070309020205020404" pitchFamily="49" charset="0"/>
                <a:cs typeface="Courier New" panose="02070309020205020404" pitchFamily="49" charset="0"/>
              </a:rPr>
              <a:t>Pr</a:t>
            </a:r>
            <a:r>
              <a:rPr lang="en-US" sz="1400" dirty="0">
                <a:latin typeface="Courier New" panose="02070309020205020404" pitchFamily="49" charset="0"/>
                <a:cs typeface="Courier New" panose="02070309020205020404" pitchFamily="49" charset="0"/>
              </a:rPr>
              <a:t>(&gt;F)   </a:t>
            </a:r>
          </a:p>
          <a:p>
            <a:r>
              <a:rPr lang="en-US" sz="1400" dirty="0" err="1">
                <a:latin typeface="Courier New" panose="02070309020205020404" pitchFamily="49" charset="0"/>
                <a:cs typeface="Courier New" panose="02070309020205020404" pitchFamily="49" charset="0"/>
              </a:rPr>
              <a:t>govt_type_short</a:t>
            </a:r>
            <a:r>
              <a:rPr lang="en-US" sz="1400" dirty="0">
                <a:latin typeface="Courier New" panose="02070309020205020404" pitchFamily="49" charset="0"/>
                <a:cs typeface="Courier New" panose="02070309020205020404" pitchFamily="49" charset="0"/>
              </a:rPr>
              <a:t>   9  14384    1598    4.25 5.15e-05 ***</a:t>
            </a:r>
          </a:p>
          <a:p>
            <a:r>
              <a:rPr lang="en-US" sz="1400" dirty="0">
                <a:latin typeface="Courier New" panose="02070309020205020404" pitchFamily="49" charset="0"/>
                <a:cs typeface="Courier New" panose="02070309020205020404" pitchFamily="49" charset="0"/>
              </a:rPr>
              <a:t>Residuals       181  68065     376</a:t>
            </a:r>
          </a:p>
        </p:txBody>
      </p:sp>
    </p:spTree>
    <p:extLst>
      <p:ext uri="{BB962C8B-B14F-4D97-AF65-F5344CB8AC3E}">
        <p14:creationId xmlns:p14="http://schemas.microsoft.com/office/powerpoint/2010/main" val="375116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8F715D67-F70C-7943-AE02-AF94015BDDCA}"/>
              </a:ext>
            </a:extLst>
          </p:cNvPr>
          <p:cNvPicPr>
            <a:picLocks noChangeAspect="1"/>
          </p:cNvPicPr>
          <p:nvPr/>
        </p:nvPicPr>
        <p:blipFill>
          <a:blip r:embed="rId5"/>
          <a:stretch>
            <a:fillRect/>
          </a:stretch>
        </p:blipFill>
        <p:spPr>
          <a:xfrm>
            <a:off x="280193" y="850684"/>
            <a:ext cx="5576915" cy="3443524"/>
          </a:xfrm>
          <a:prstGeom prst="rect">
            <a:avLst/>
          </a:prstGeom>
        </p:spPr>
      </p:pic>
      <p:pic>
        <p:nvPicPr>
          <p:cNvPr id="13" name="Picture 12">
            <a:extLst>
              <a:ext uri="{FF2B5EF4-FFF2-40B4-BE49-F238E27FC236}">
                <a16:creationId xmlns:a16="http://schemas.microsoft.com/office/drawing/2014/main" id="{900AB0BE-6B07-5744-9896-BA0693A84746}"/>
              </a:ext>
            </a:extLst>
          </p:cNvPr>
          <p:cNvPicPr>
            <a:picLocks noChangeAspect="1"/>
          </p:cNvPicPr>
          <p:nvPr/>
        </p:nvPicPr>
        <p:blipFill>
          <a:blip r:embed="rId6"/>
          <a:stretch>
            <a:fillRect/>
          </a:stretch>
        </p:blipFill>
        <p:spPr>
          <a:xfrm>
            <a:off x="5996989" y="3009417"/>
            <a:ext cx="6067206" cy="3746259"/>
          </a:xfrm>
          <a:prstGeom prst="rect">
            <a:avLst/>
          </a:prstGeom>
        </p:spPr>
      </p:pic>
    </p:spTree>
    <p:extLst>
      <p:ext uri="{BB962C8B-B14F-4D97-AF65-F5344CB8AC3E}">
        <p14:creationId xmlns:p14="http://schemas.microsoft.com/office/powerpoint/2010/main" val="335297716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AutoShape 2">
            <a:extLst>
              <a:ext uri="{FF2B5EF4-FFF2-40B4-BE49-F238E27FC236}">
                <a16:creationId xmlns:a16="http://schemas.microsoft.com/office/drawing/2014/main" id="{1096D17A-9599-B248-B56A-2E0AFE2B55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46442AF6-2797-D544-863A-E4CB914CDEBF}"/>
              </a:ext>
            </a:extLst>
          </p:cNvPr>
          <p:cNvPicPr>
            <a:picLocks noChangeAspect="1"/>
          </p:cNvPicPr>
          <p:nvPr/>
        </p:nvPicPr>
        <p:blipFill>
          <a:blip r:embed="rId5"/>
          <a:stretch>
            <a:fillRect/>
          </a:stretch>
        </p:blipFill>
        <p:spPr>
          <a:xfrm>
            <a:off x="155863" y="850684"/>
            <a:ext cx="5651897" cy="3489822"/>
          </a:xfrm>
          <a:prstGeom prst="rect">
            <a:avLst/>
          </a:prstGeom>
        </p:spPr>
      </p:pic>
      <p:pic>
        <p:nvPicPr>
          <p:cNvPr id="14" name="Picture 13">
            <a:extLst>
              <a:ext uri="{FF2B5EF4-FFF2-40B4-BE49-F238E27FC236}">
                <a16:creationId xmlns:a16="http://schemas.microsoft.com/office/drawing/2014/main" id="{C96F1CD1-0EBE-F847-9B62-A48266D3A2FF}"/>
              </a:ext>
            </a:extLst>
          </p:cNvPr>
          <p:cNvPicPr>
            <a:picLocks noChangeAspect="1"/>
          </p:cNvPicPr>
          <p:nvPr/>
        </p:nvPicPr>
        <p:blipFill>
          <a:blip r:embed="rId6"/>
          <a:stretch>
            <a:fillRect/>
          </a:stretch>
        </p:blipFill>
        <p:spPr>
          <a:xfrm>
            <a:off x="5931439" y="2951544"/>
            <a:ext cx="6104697" cy="3769408"/>
          </a:xfrm>
          <a:prstGeom prst="rect">
            <a:avLst/>
          </a:prstGeom>
        </p:spPr>
      </p:pic>
    </p:spTree>
    <p:extLst>
      <p:ext uri="{BB962C8B-B14F-4D97-AF65-F5344CB8AC3E}">
        <p14:creationId xmlns:p14="http://schemas.microsoft.com/office/powerpoint/2010/main" val="326027688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3225800" y="2813050"/>
            <a:ext cx="5080000" cy="646331"/>
          </a:xfrm>
          <a:prstGeom prst="rect">
            <a:avLst/>
          </a:prstGeom>
          <a:noFill/>
        </p:spPr>
        <p:txBody>
          <a:bodyPr wrap="square" rtlCol="0">
            <a:spAutoFit/>
          </a:bodyPr>
          <a:lstStyle/>
          <a:p>
            <a:pPr algn="ctr"/>
            <a:r>
              <a:rPr lang="en-US" sz="3600" dirty="0"/>
              <a:t>LINEAR MODEL</a:t>
            </a:r>
          </a:p>
        </p:txBody>
      </p:sp>
    </p:spTree>
    <p:extLst>
      <p:ext uri="{BB962C8B-B14F-4D97-AF65-F5344CB8AC3E}">
        <p14:creationId xmlns:p14="http://schemas.microsoft.com/office/powerpoint/2010/main" val="357828245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pic>
        <p:nvPicPr>
          <p:cNvPr id="9" name="Picture 8">
            <a:extLst>
              <a:ext uri="{FF2B5EF4-FFF2-40B4-BE49-F238E27FC236}">
                <a16:creationId xmlns:a16="http://schemas.microsoft.com/office/drawing/2014/main" id="{541194AF-EDA9-ED41-A4AD-1E2196CE9568}"/>
              </a:ext>
            </a:extLst>
          </p:cNvPr>
          <p:cNvPicPr>
            <a:picLocks noChangeAspect="1"/>
          </p:cNvPicPr>
          <p:nvPr/>
        </p:nvPicPr>
        <p:blipFill>
          <a:blip r:embed="rId3"/>
          <a:stretch>
            <a:fillRect/>
          </a:stretch>
        </p:blipFill>
        <p:spPr>
          <a:xfrm>
            <a:off x="386535" y="2204615"/>
            <a:ext cx="7507333" cy="3837301"/>
          </a:xfrm>
          <a:prstGeom prst="rect">
            <a:avLst/>
          </a:prstGeom>
        </p:spPr>
      </p:pic>
      <p:pic>
        <p:nvPicPr>
          <p:cNvPr id="5" name="Picture 4">
            <a:extLst>
              <a:ext uri="{FF2B5EF4-FFF2-40B4-BE49-F238E27FC236}">
                <a16:creationId xmlns:a16="http://schemas.microsoft.com/office/drawing/2014/main" id="{0122D72B-BE2C-884E-9710-681D6170F333}"/>
              </a:ext>
            </a:extLst>
          </p:cNvPr>
          <p:cNvPicPr>
            <a:picLocks noChangeAspect="1"/>
          </p:cNvPicPr>
          <p:nvPr/>
        </p:nvPicPr>
        <p:blipFill>
          <a:blip r:embed="rId4"/>
          <a:stretch>
            <a:fillRect/>
          </a:stretch>
        </p:blipFill>
        <p:spPr>
          <a:xfrm>
            <a:off x="4924479" y="4123265"/>
            <a:ext cx="3929063" cy="1465232"/>
          </a:xfrm>
          <a:prstGeom prst="rect">
            <a:avLst/>
          </a:prstGeom>
        </p:spPr>
      </p:pic>
    </p:spTree>
    <p:extLst>
      <p:ext uri="{BB962C8B-B14F-4D97-AF65-F5344CB8AC3E}">
        <p14:creationId xmlns:p14="http://schemas.microsoft.com/office/powerpoint/2010/main" val="3231384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15" name="TextBox 14">
            <a:extLst>
              <a:ext uri="{FF2B5EF4-FFF2-40B4-BE49-F238E27FC236}">
                <a16:creationId xmlns:a16="http://schemas.microsoft.com/office/drawing/2014/main" id="{2462C8B8-B8A3-6A45-9E9A-7E02094ACB58}"/>
              </a:ext>
            </a:extLst>
          </p:cNvPr>
          <p:cNvSpPr txBox="1"/>
          <p:nvPr/>
        </p:nvSpPr>
        <p:spPr>
          <a:xfrm>
            <a:off x="457200" y="2006600"/>
            <a:ext cx="7073900" cy="3016210"/>
          </a:xfrm>
          <a:prstGeom prst="rect">
            <a:avLst/>
          </a:prstGeom>
          <a:noFill/>
        </p:spPr>
        <p:txBody>
          <a:bodyPr wrap="square" rtlCol="0">
            <a:spAutoFit/>
          </a:bodyPr>
          <a:lstStyle/>
          <a:p>
            <a:r>
              <a:rPr lang="en-US" sz="3200" b="1" u="sng" dirty="0"/>
              <a:t>Overview</a:t>
            </a:r>
          </a:p>
          <a:p>
            <a:endParaRPr lang="en-US" dirty="0"/>
          </a:p>
          <a:p>
            <a:pPr marL="800100" lvl="1" indent="-342900">
              <a:buClr>
                <a:schemeClr val="accent1">
                  <a:lumMod val="90000"/>
                  <a:lumOff val="10000"/>
                </a:schemeClr>
              </a:buClr>
              <a:buFont typeface="Wingdings" pitchFamily="2" charset="2"/>
              <a:buChar char="§"/>
            </a:pPr>
            <a:r>
              <a:rPr lang="en-US" sz="2800" dirty="0"/>
              <a:t>Research problem</a:t>
            </a:r>
          </a:p>
          <a:p>
            <a:pPr marL="800100" lvl="1" indent="-342900">
              <a:buClr>
                <a:schemeClr val="accent1">
                  <a:lumMod val="90000"/>
                  <a:lumOff val="10000"/>
                </a:schemeClr>
              </a:buClr>
              <a:buFont typeface="Wingdings" pitchFamily="2" charset="2"/>
              <a:buChar char="§"/>
            </a:pPr>
            <a:r>
              <a:rPr lang="en-US" sz="2800" dirty="0"/>
              <a:t>Data exploration</a:t>
            </a:r>
          </a:p>
          <a:p>
            <a:pPr marL="800100" lvl="1" indent="-342900">
              <a:buClr>
                <a:schemeClr val="accent1">
                  <a:lumMod val="90000"/>
                  <a:lumOff val="10000"/>
                </a:schemeClr>
              </a:buClr>
              <a:buFont typeface="Wingdings" pitchFamily="2" charset="2"/>
              <a:buChar char="§"/>
            </a:pPr>
            <a:r>
              <a:rPr lang="en-US" sz="2800" dirty="0"/>
              <a:t>ANOVA analysis</a:t>
            </a:r>
          </a:p>
          <a:p>
            <a:pPr marL="800100" lvl="1" indent="-342900">
              <a:buClr>
                <a:schemeClr val="accent1">
                  <a:lumMod val="90000"/>
                  <a:lumOff val="10000"/>
                </a:schemeClr>
              </a:buClr>
              <a:buFont typeface="Wingdings" pitchFamily="2" charset="2"/>
              <a:buChar char="§"/>
            </a:pPr>
            <a:r>
              <a:rPr lang="en-US" sz="2800" dirty="0"/>
              <a:t>Linear model</a:t>
            </a:r>
          </a:p>
          <a:p>
            <a:pPr marL="800100" lvl="1" indent="-342900">
              <a:buClr>
                <a:schemeClr val="accent1">
                  <a:lumMod val="90000"/>
                  <a:lumOff val="10000"/>
                </a:schemeClr>
              </a:buClr>
              <a:buFont typeface="Wingdings" pitchFamily="2" charset="2"/>
              <a:buChar char="§"/>
            </a:pPr>
            <a:r>
              <a:rPr lang="en-US" sz="2800" dirty="0"/>
              <a:t>Conclusions</a:t>
            </a:r>
          </a:p>
        </p:txBody>
      </p:sp>
    </p:spTree>
    <p:extLst>
      <p:ext uri="{BB962C8B-B14F-4D97-AF65-F5344CB8AC3E}">
        <p14:creationId xmlns:p14="http://schemas.microsoft.com/office/powerpoint/2010/main" val="3392848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13" name="Picture 12">
            <a:extLst>
              <a:ext uri="{FF2B5EF4-FFF2-40B4-BE49-F238E27FC236}">
                <a16:creationId xmlns:a16="http://schemas.microsoft.com/office/drawing/2014/main" id="{4CBD07D9-BD11-8D4A-A9AD-E6FA1BC9881E}"/>
              </a:ext>
            </a:extLst>
          </p:cNvPr>
          <p:cNvPicPr>
            <a:picLocks noChangeAspect="1"/>
          </p:cNvPicPr>
          <p:nvPr/>
        </p:nvPicPr>
        <p:blipFill>
          <a:blip r:embed="rId2"/>
          <a:stretch>
            <a:fillRect/>
          </a:stretch>
        </p:blipFill>
        <p:spPr>
          <a:xfrm>
            <a:off x="525229" y="1852158"/>
            <a:ext cx="3957993" cy="2447789"/>
          </a:xfrm>
          <a:prstGeom prst="rect">
            <a:avLst/>
          </a:prstGeom>
        </p:spPr>
      </p:pic>
      <p:pic>
        <p:nvPicPr>
          <p:cNvPr id="17" name="Picture 16">
            <a:extLst>
              <a:ext uri="{FF2B5EF4-FFF2-40B4-BE49-F238E27FC236}">
                <a16:creationId xmlns:a16="http://schemas.microsoft.com/office/drawing/2014/main" id="{232FA2FA-E76D-974C-8C84-6FE0C0D6F43E}"/>
              </a:ext>
            </a:extLst>
          </p:cNvPr>
          <p:cNvPicPr>
            <a:picLocks noChangeAspect="1"/>
          </p:cNvPicPr>
          <p:nvPr/>
        </p:nvPicPr>
        <p:blipFill>
          <a:blip r:embed="rId3"/>
          <a:stretch>
            <a:fillRect/>
          </a:stretch>
        </p:blipFill>
        <p:spPr>
          <a:xfrm>
            <a:off x="5672966" y="2536777"/>
            <a:ext cx="5701974" cy="3526340"/>
          </a:xfrm>
          <a:prstGeom prst="rect">
            <a:avLst/>
          </a:prstGeom>
        </p:spPr>
      </p:pic>
      <p:pic>
        <p:nvPicPr>
          <p:cNvPr id="19" name="Picture 18">
            <a:extLst>
              <a:ext uri="{FF2B5EF4-FFF2-40B4-BE49-F238E27FC236}">
                <a16:creationId xmlns:a16="http://schemas.microsoft.com/office/drawing/2014/main" id="{3FFEEB2D-0005-A04F-9A46-44483D542E1D}"/>
              </a:ext>
            </a:extLst>
          </p:cNvPr>
          <p:cNvPicPr>
            <a:picLocks noChangeAspect="1"/>
          </p:cNvPicPr>
          <p:nvPr/>
        </p:nvPicPr>
        <p:blipFill>
          <a:blip r:embed="rId4"/>
          <a:stretch>
            <a:fillRect/>
          </a:stretch>
        </p:blipFill>
        <p:spPr>
          <a:xfrm>
            <a:off x="1264099" y="4299947"/>
            <a:ext cx="3957994" cy="2447789"/>
          </a:xfrm>
          <a:prstGeom prst="rect">
            <a:avLst/>
          </a:prstGeom>
        </p:spPr>
      </p:pic>
    </p:spTree>
    <p:extLst>
      <p:ext uri="{BB962C8B-B14F-4D97-AF65-F5344CB8AC3E}">
        <p14:creationId xmlns:p14="http://schemas.microsoft.com/office/powerpoint/2010/main" val="4178532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EDE76B3-94D4-8A4F-AAD0-FEE0793097DB}"/>
              </a:ext>
            </a:extLst>
          </p:cNvPr>
          <p:cNvPicPr>
            <a:picLocks noChangeAspect="1"/>
          </p:cNvPicPr>
          <p:nvPr/>
        </p:nvPicPr>
        <p:blipFill>
          <a:blip r:embed="rId2"/>
          <a:stretch>
            <a:fillRect/>
          </a:stretch>
        </p:blipFill>
        <p:spPr>
          <a:xfrm>
            <a:off x="457200" y="2710077"/>
            <a:ext cx="7213664" cy="2431968"/>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3"/>
          <a:srcRect l="46646" r="2" b="2"/>
          <a:stretch/>
        </p:blipFill>
        <p:spPr>
          <a:xfrm>
            <a:off x="8051799" y="1871133"/>
            <a:ext cx="3683001" cy="4504267"/>
          </a:xfrm>
          <a:prstGeom prst="rect">
            <a:avLst/>
          </a:prstGeom>
        </p:spPr>
      </p:pic>
      <p:sp>
        <p:nvSpPr>
          <p:cNvPr id="9" name="Rectangle 8">
            <a:extLst>
              <a:ext uri="{FF2B5EF4-FFF2-40B4-BE49-F238E27FC236}">
                <a16:creationId xmlns:a16="http://schemas.microsoft.com/office/drawing/2014/main" id="{88A7C754-1D26-9344-8DE5-FAD170A96375}"/>
              </a:ext>
            </a:extLst>
          </p:cNvPr>
          <p:cNvSpPr/>
          <p:nvPr/>
        </p:nvSpPr>
        <p:spPr>
          <a:xfrm>
            <a:off x="2056139" y="4188686"/>
            <a:ext cx="5665694" cy="286423"/>
          </a:xfrm>
          <a:prstGeom prst="rect">
            <a:avLst/>
          </a:prstGeom>
          <a:noFill/>
          <a:ln w="31750">
            <a:solidFill>
              <a:schemeClr val="accent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BCB6598-1A23-B948-B88E-202ACE579AE9}"/>
              </a:ext>
            </a:extLst>
          </p:cNvPr>
          <p:cNvSpPr txBox="1"/>
          <p:nvPr/>
        </p:nvSpPr>
        <p:spPr>
          <a:xfrm>
            <a:off x="951272" y="4123266"/>
            <a:ext cx="914400" cy="369332"/>
          </a:xfrm>
          <a:prstGeom prst="rect">
            <a:avLst/>
          </a:prstGeom>
          <a:noFill/>
        </p:spPr>
        <p:txBody>
          <a:bodyPr wrap="square" rtlCol="0">
            <a:spAutoFit/>
          </a:bodyPr>
          <a:lstStyle/>
          <a:p>
            <a:pPr algn="r"/>
            <a:r>
              <a:rPr lang="en-US" dirty="0">
                <a:solidFill>
                  <a:schemeClr val="accent1">
                    <a:lumMod val="90000"/>
                    <a:lumOff val="10000"/>
                  </a:schemeClr>
                </a:solidFill>
              </a:rPr>
              <a:t>best</a:t>
            </a:r>
          </a:p>
        </p:txBody>
      </p:sp>
      <p:sp>
        <p:nvSpPr>
          <p:cNvPr id="11" name="TextBox 10">
            <a:extLst>
              <a:ext uri="{FF2B5EF4-FFF2-40B4-BE49-F238E27FC236}">
                <a16:creationId xmlns:a16="http://schemas.microsoft.com/office/drawing/2014/main" id="{32CC9CA8-C3C7-5847-8058-6E6FD30D4B95}"/>
              </a:ext>
            </a:extLst>
          </p:cNvPr>
          <p:cNvSpPr txBox="1"/>
          <p:nvPr/>
        </p:nvSpPr>
        <p:spPr>
          <a:xfrm>
            <a:off x="457200" y="1951406"/>
            <a:ext cx="5870408" cy="523220"/>
          </a:xfrm>
          <a:prstGeom prst="rect">
            <a:avLst/>
          </a:prstGeom>
          <a:noFill/>
        </p:spPr>
        <p:txBody>
          <a:bodyPr wrap="square" rtlCol="0">
            <a:spAutoFit/>
          </a:bodyPr>
          <a:lstStyle/>
          <a:p>
            <a:r>
              <a:rPr lang="en-US" sz="2800" b="1" u="sng" dirty="0"/>
              <a:t>Forward Selection Results</a:t>
            </a:r>
          </a:p>
        </p:txBody>
      </p:sp>
    </p:spTree>
    <p:extLst>
      <p:ext uri="{BB962C8B-B14F-4D97-AF65-F5344CB8AC3E}">
        <p14:creationId xmlns:p14="http://schemas.microsoft.com/office/powerpoint/2010/main" val="2494479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sp>
        <p:nvSpPr>
          <p:cNvPr id="11" name="TextBox 10">
            <a:extLst>
              <a:ext uri="{FF2B5EF4-FFF2-40B4-BE49-F238E27FC236}">
                <a16:creationId xmlns:a16="http://schemas.microsoft.com/office/drawing/2014/main" id="{32CC9CA8-C3C7-5847-8058-6E6FD30D4B95}"/>
              </a:ext>
            </a:extLst>
          </p:cNvPr>
          <p:cNvSpPr txBox="1"/>
          <p:nvPr/>
        </p:nvSpPr>
        <p:spPr>
          <a:xfrm>
            <a:off x="457200" y="1873818"/>
            <a:ext cx="5870408" cy="523220"/>
          </a:xfrm>
          <a:prstGeom prst="rect">
            <a:avLst/>
          </a:prstGeom>
          <a:noFill/>
        </p:spPr>
        <p:txBody>
          <a:bodyPr wrap="square" rtlCol="0">
            <a:spAutoFit/>
          </a:bodyPr>
          <a:lstStyle/>
          <a:p>
            <a:r>
              <a:rPr lang="en-US" sz="2800" b="1" u="sng" dirty="0"/>
              <a:t>Best Model</a:t>
            </a:r>
          </a:p>
        </p:txBody>
      </p:sp>
      <p:sp>
        <p:nvSpPr>
          <p:cNvPr id="4" name="Rectangle 3">
            <a:extLst>
              <a:ext uri="{FF2B5EF4-FFF2-40B4-BE49-F238E27FC236}">
                <a16:creationId xmlns:a16="http://schemas.microsoft.com/office/drawing/2014/main" id="{11FA32A3-FF97-904B-B5C9-7A23C3A15FA1}"/>
              </a:ext>
            </a:extLst>
          </p:cNvPr>
          <p:cNvSpPr/>
          <p:nvPr/>
        </p:nvSpPr>
        <p:spPr>
          <a:xfrm>
            <a:off x="1183574" y="2554900"/>
            <a:ext cx="9326088" cy="4185761"/>
          </a:xfrm>
          <a:prstGeom prst="rect">
            <a:avLst/>
          </a:prstGeom>
        </p:spPr>
        <p:txBody>
          <a:bodyPr wrap="square">
            <a:spAutoFit/>
          </a:bodyPr>
          <a:lstStyle/>
          <a:p>
            <a:r>
              <a:rPr lang="en-US" sz="1400" dirty="0">
                <a:latin typeface="Courier New" panose="02070309020205020404" pitchFamily="49" charset="0"/>
                <a:cs typeface="Courier New" panose="02070309020205020404" pitchFamily="49" charset="0"/>
              </a:rPr>
              <a:t> Estimate Std. Error t value </a:t>
            </a:r>
            <a:r>
              <a:rPr lang="en-US" sz="1400" dirty="0" err="1">
                <a:latin typeface="Courier New" panose="02070309020205020404" pitchFamily="49" charset="0"/>
                <a:cs typeface="Courier New" panose="02070309020205020404" pitchFamily="49" charset="0"/>
              </a:rPr>
              <a:t>Pr</a:t>
            </a:r>
            <a:r>
              <a:rPr lang="en-US" sz="1400" dirty="0">
                <a:latin typeface="Courier New" panose="02070309020205020404" pitchFamily="49" charset="0"/>
                <a:cs typeface="Courier New" panose="02070309020205020404" pitchFamily="49" charset="0"/>
              </a:rPr>
              <a:t>(&gt;|t|)    </a:t>
            </a:r>
          </a:p>
          <a:p>
            <a:r>
              <a:rPr lang="en-US" sz="1400" dirty="0">
                <a:latin typeface="Courier New" panose="02070309020205020404" pitchFamily="49" charset="0"/>
                <a:cs typeface="Courier New" panose="02070309020205020404" pitchFamily="49" charset="0"/>
              </a:rPr>
              <a:t>(Intercept)                               85.7399    10.4087   8.237 4.17e-14 ***</a:t>
            </a:r>
          </a:p>
          <a:p>
            <a:r>
              <a:rPr lang="en-US" sz="1400" dirty="0" err="1">
                <a:latin typeface="Courier New" panose="02070309020205020404" pitchFamily="49" charset="0"/>
                <a:cs typeface="Courier New" panose="02070309020205020404" pitchFamily="49" charset="0"/>
              </a:rPr>
              <a:t>pct_gdp</a:t>
            </a:r>
            <a:r>
              <a:rPr lang="en-US" sz="1400" dirty="0">
                <a:latin typeface="Courier New" panose="02070309020205020404" pitchFamily="49" charset="0"/>
                <a:cs typeface="Courier New" panose="02070309020205020404" pitchFamily="49" charset="0"/>
              </a:rPr>
              <a:t>                                    2.4785     0.6754   3.670 0.000323 ***</a:t>
            </a:r>
          </a:p>
          <a:p>
            <a:r>
              <a:rPr lang="en-US" sz="1400" dirty="0" err="1">
                <a:latin typeface="Courier New" panose="02070309020205020404" pitchFamily="49" charset="0"/>
                <a:cs typeface="Courier New" panose="02070309020205020404" pitchFamily="49" charset="0"/>
              </a:rPr>
              <a:t>subregionCentral</a:t>
            </a:r>
            <a:r>
              <a:rPr lang="en-US" sz="1400" dirty="0">
                <a:latin typeface="Courier New" panose="02070309020205020404" pitchFamily="49" charset="0"/>
                <a:cs typeface="Courier New" panose="02070309020205020404" pitchFamily="49" charset="0"/>
              </a:rPr>
              <a:t> Asia                      3.2480    11.5778   0.281 0.779399    </a:t>
            </a:r>
          </a:p>
          <a:p>
            <a:r>
              <a:rPr lang="en-US" sz="1400" dirty="0" err="1">
                <a:latin typeface="Courier New" panose="02070309020205020404" pitchFamily="49" charset="0"/>
                <a:cs typeface="Courier New" panose="02070309020205020404" pitchFamily="49" charset="0"/>
              </a:rPr>
              <a:t>subregionEastern</a:t>
            </a:r>
            <a:r>
              <a:rPr lang="en-US" sz="1400" dirty="0">
                <a:latin typeface="Courier New" panose="02070309020205020404" pitchFamily="49" charset="0"/>
                <a:cs typeface="Courier New" panose="02070309020205020404" pitchFamily="49" charset="0"/>
              </a:rPr>
              <a:t> Asia                      0.5249    11.3536   0.046 0.963178    </a:t>
            </a:r>
          </a:p>
          <a:p>
            <a:r>
              <a:rPr lang="en-US" sz="1400" dirty="0" err="1">
                <a:latin typeface="Courier New" panose="02070309020205020404" pitchFamily="49" charset="0"/>
                <a:cs typeface="Courier New" panose="02070309020205020404" pitchFamily="49" charset="0"/>
              </a:rPr>
              <a:t>subregionEastern</a:t>
            </a:r>
            <a:r>
              <a:rPr lang="en-US" sz="1400" dirty="0">
                <a:latin typeface="Courier New" panose="02070309020205020404" pitchFamily="49" charset="0"/>
                <a:cs typeface="Courier New" panose="02070309020205020404" pitchFamily="49" charset="0"/>
              </a:rPr>
              <a:t> Europe                    1.6350    10.7033   0.153 0.878771    </a:t>
            </a:r>
          </a:p>
          <a:p>
            <a:r>
              <a:rPr lang="en-US" sz="1400" dirty="0" err="1">
                <a:latin typeface="Courier New" panose="02070309020205020404" pitchFamily="49" charset="0"/>
                <a:cs typeface="Courier New" panose="02070309020205020404" pitchFamily="49" charset="0"/>
              </a:rPr>
              <a:t>subregionLatin</a:t>
            </a:r>
            <a:r>
              <a:rPr lang="en-US" sz="1400" dirty="0">
                <a:latin typeface="Courier New" panose="02070309020205020404" pitchFamily="49" charset="0"/>
                <a:cs typeface="Courier New" panose="02070309020205020404" pitchFamily="49" charset="0"/>
              </a:rPr>
              <a:t> America and the Caribbean  -9.9564    10.0655  -0.989 0.323966    </a:t>
            </a:r>
          </a:p>
          <a:p>
            <a:r>
              <a:rPr lang="en-US" sz="1400" dirty="0" err="1">
                <a:latin typeface="Courier New" panose="02070309020205020404" pitchFamily="49" charset="0"/>
                <a:cs typeface="Courier New" panose="02070309020205020404" pitchFamily="49" charset="0"/>
              </a:rPr>
              <a:t>subregionMelanesia</a:t>
            </a:r>
            <a:r>
              <a:rPr lang="en-US" sz="1400" dirty="0">
                <a:latin typeface="Courier New" panose="02070309020205020404" pitchFamily="49" charset="0"/>
                <a:cs typeface="Courier New" panose="02070309020205020404" pitchFamily="49" charset="0"/>
              </a:rPr>
              <a:t>                       -22.3053    11.9564  -1.866 0.063797 .  </a:t>
            </a:r>
          </a:p>
          <a:p>
            <a:r>
              <a:rPr lang="en-US" sz="1400" dirty="0" err="1">
                <a:latin typeface="Courier New" panose="02070309020205020404" pitchFamily="49" charset="0"/>
                <a:cs typeface="Courier New" panose="02070309020205020404" pitchFamily="49" charset="0"/>
              </a:rPr>
              <a:t>subregionMicronesia</a:t>
            </a:r>
            <a:r>
              <a:rPr lang="en-US" sz="1400" dirty="0">
                <a:latin typeface="Courier New" panose="02070309020205020404" pitchFamily="49" charset="0"/>
                <a:cs typeface="Courier New" panose="02070309020205020404" pitchFamily="49" charset="0"/>
              </a:rPr>
              <a:t>                      -11.9280    14.0872  -0.847 0.398316    </a:t>
            </a:r>
          </a:p>
          <a:p>
            <a:r>
              <a:rPr lang="en-US" sz="1400" dirty="0" err="1">
                <a:latin typeface="Courier New" panose="02070309020205020404" pitchFamily="49" charset="0"/>
                <a:cs typeface="Courier New" panose="02070309020205020404" pitchFamily="49" charset="0"/>
              </a:rPr>
              <a:t>subregionNorthern</a:t>
            </a:r>
            <a:r>
              <a:rPr lang="en-US" sz="1400" dirty="0">
                <a:latin typeface="Courier New" panose="02070309020205020404" pitchFamily="49" charset="0"/>
                <a:cs typeface="Courier New" panose="02070309020205020404" pitchFamily="49" charset="0"/>
              </a:rPr>
              <a:t> Africa                 -30.1010    11.2929  -2.665 0.008416 ** </a:t>
            </a:r>
          </a:p>
          <a:p>
            <a:r>
              <a:rPr lang="en-US" sz="1400" dirty="0" err="1">
                <a:latin typeface="Courier New" panose="02070309020205020404" pitchFamily="49" charset="0"/>
                <a:cs typeface="Courier New" panose="02070309020205020404" pitchFamily="49" charset="0"/>
              </a:rPr>
              <a:t>subregionNorthern</a:t>
            </a:r>
            <a:r>
              <a:rPr lang="en-US" sz="1400" dirty="0">
                <a:latin typeface="Courier New" panose="02070309020205020404" pitchFamily="49" charset="0"/>
                <a:cs typeface="Courier New" panose="02070309020205020404" pitchFamily="49" charset="0"/>
              </a:rPr>
              <a:t> America                  1.6622    12.6132   0.132 0.895308    </a:t>
            </a:r>
          </a:p>
          <a:p>
            <a:r>
              <a:rPr lang="en-US" sz="1400" dirty="0" err="1">
                <a:latin typeface="Courier New" panose="02070309020205020404" pitchFamily="49" charset="0"/>
                <a:cs typeface="Courier New" panose="02070309020205020404" pitchFamily="49" charset="0"/>
              </a:rPr>
              <a:t>subregionNorthern</a:t>
            </a:r>
            <a:r>
              <a:rPr lang="en-US" sz="1400" dirty="0">
                <a:latin typeface="Courier New" panose="02070309020205020404" pitchFamily="49" charset="0"/>
                <a:cs typeface="Courier New" panose="02070309020205020404" pitchFamily="49" charset="0"/>
              </a:rPr>
              <a:t> Europe                  -0.8357    10.6984  -0.078 0.937825    </a:t>
            </a:r>
          </a:p>
          <a:p>
            <a:r>
              <a:rPr lang="en-US" sz="1400" dirty="0" err="1">
                <a:latin typeface="Courier New" panose="02070309020205020404" pitchFamily="49" charset="0"/>
                <a:cs typeface="Courier New" panose="02070309020205020404" pitchFamily="49" charset="0"/>
              </a:rPr>
              <a:t>subregionPolynesia</a:t>
            </a:r>
            <a:r>
              <a:rPr lang="en-US" sz="1400" dirty="0">
                <a:latin typeface="Courier New" panose="02070309020205020404" pitchFamily="49" charset="0"/>
                <a:cs typeface="Courier New" panose="02070309020205020404" pitchFamily="49" charset="0"/>
              </a:rPr>
              <a:t>                         1.5042    13.8114   0.109 0.913402    </a:t>
            </a:r>
          </a:p>
          <a:p>
            <a:r>
              <a:rPr lang="en-US" sz="1400" dirty="0" err="1">
                <a:latin typeface="Courier New" panose="02070309020205020404" pitchFamily="49" charset="0"/>
                <a:cs typeface="Courier New" panose="02070309020205020404" pitchFamily="49" charset="0"/>
              </a:rPr>
              <a:t>subregionSouth</a:t>
            </a:r>
            <a:r>
              <a:rPr lang="en-US" sz="1400" dirty="0">
                <a:latin typeface="Courier New" panose="02070309020205020404" pitchFamily="49" charset="0"/>
                <a:cs typeface="Courier New" panose="02070309020205020404" pitchFamily="49" charset="0"/>
              </a:rPr>
              <a:t>-eastern Asia              -11.1689    10.6730  -1.046 0.296810    </a:t>
            </a:r>
          </a:p>
          <a:p>
            <a:r>
              <a:rPr lang="en-US" sz="1400" dirty="0" err="1">
                <a:latin typeface="Courier New" panose="02070309020205020404" pitchFamily="49" charset="0"/>
                <a:cs typeface="Courier New" panose="02070309020205020404" pitchFamily="49" charset="0"/>
              </a:rPr>
              <a:t>subregionSouthern</a:t>
            </a:r>
            <a:r>
              <a:rPr lang="en-US" sz="1400" dirty="0">
                <a:latin typeface="Courier New" panose="02070309020205020404" pitchFamily="49" charset="0"/>
                <a:cs typeface="Courier New" panose="02070309020205020404" pitchFamily="49" charset="0"/>
              </a:rPr>
              <a:t> Asia                   -33.3619    10.8698  -3.069 0.002492 ** </a:t>
            </a:r>
          </a:p>
          <a:p>
            <a:r>
              <a:rPr lang="en-US" sz="1400" dirty="0" err="1">
                <a:latin typeface="Courier New" panose="02070309020205020404" pitchFamily="49" charset="0"/>
                <a:cs typeface="Courier New" panose="02070309020205020404" pitchFamily="49" charset="0"/>
              </a:rPr>
              <a:t>subregionSouthern</a:t>
            </a:r>
            <a:r>
              <a:rPr lang="en-US" sz="1400" dirty="0">
                <a:latin typeface="Courier New" panose="02070309020205020404" pitchFamily="49" charset="0"/>
                <a:cs typeface="Courier New" panose="02070309020205020404" pitchFamily="49" charset="0"/>
              </a:rPr>
              <a:t> Europe                   1.0278    10.5937   0.097 0.922821    </a:t>
            </a:r>
          </a:p>
          <a:p>
            <a:r>
              <a:rPr lang="en-US" sz="1400" dirty="0" err="1">
                <a:latin typeface="Courier New" panose="02070309020205020404" pitchFamily="49" charset="0"/>
                <a:cs typeface="Courier New" panose="02070309020205020404" pitchFamily="49" charset="0"/>
              </a:rPr>
              <a:t>subregionSub</a:t>
            </a:r>
            <a:r>
              <a:rPr lang="en-US" sz="1400" dirty="0">
                <a:latin typeface="Courier New" panose="02070309020205020404" pitchFamily="49" charset="0"/>
                <a:cs typeface="Courier New" panose="02070309020205020404" pitchFamily="49" charset="0"/>
              </a:rPr>
              <a:t>-Saharan Africa              -35.9655    10.0097  -3.593 0.000426 ***</a:t>
            </a:r>
          </a:p>
          <a:p>
            <a:r>
              <a:rPr lang="en-US" sz="1400" dirty="0" err="1">
                <a:latin typeface="Courier New" panose="02070309020205020404" pitchFamily="49" charset="0"/>
                <a:cs typeface="Courier New" panose="02070309020205020404" pitchFamily="49" charset="0"/>
              </a:rPr>
              <a:t>subregionWestern</a:t>
            </a:r>
            <a:r>
              <a:rPr lang="en-US" sz="1400" dirty="0">
                <a:latin typeface="Courier New" panose="02070309020205020404" pitchFamily="49" charset="0"/>
                <a:cs typeface="Courier New" panose="02070309020205020404" pitchFamily="49" charset="0"/>
              </a:rPr>
              <a:t> Asia                     -7.5503    10.3518  -0.729 0.466760    </a:t>
            </a:r>
          </a:p>
          <a:p>
            <a:r>
              <a:rPr lang="en-US" sz="1400" dirty="0" err="1">
                <a:latin typeface="Courier New" panose="02070309020205020404" pitchFamily="49" charset="0"/>
                <a:cs typeface="Courier New" panose="02070309020205020404" pitchFamily="49" charset="0"/>
              </a:rPr>
              <a:t>subregionWestern</a:t>
            </a:r>
            <a:r>
              <a:rPr lang="en-US" sz="1400" dirty="0">
                <a:latin typeface="Courier New" panose="02070309020205020404" pitchFamily="49" charset="0"/>
                <a:cs typeface="Courier New" panose="02070309020205020404" pitchFamily="49" charset="0"/>
              </a:rPr>
              <a:t> Europe                    3.0897    10.8222   0.285 0.775604 </a:t>
            </a:r>
          </a:p>
        </p:txBody>
      </p:sp>
    </p:spTree>
    <p:extLst>
      <p:ext uri="{BB962C8B-B14F-4D97-AF65-F5344CB8AC3E}">
        <p14:creationId xmlns:p14="http://schemas.microsoft.com/office/powerpoint/2010/main" val="476429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3225800" y="2813050"/>
            <a:ext cx="5080000" cy="646331"/>
          </a:xfrm>
          <a:prstGeom prst="rect">
            <a:avLst/>
          </a:prstGeom>
          <a:noFill/>
        </p:spPr>
        <p:txBody>
          <a:bodyPr wrap="square" rtlCol="0">
            <a:spAutoFit/>
          </a:bodyPr>
          <a:lstStyle/>
          <a:p>
            <a:pPr algn="ctr"/>
            <a:r>
              <a:rPr lang="en-US" sz="3600" dirty="0"/>
              <a:t>CONCLUSIONS</a:t>
            </a:r>
          </a:p>
        </p:txBody>
      </p:sp>
    </p:spTree>
    <p:extLst>
      <p:ext uri="{BB962C8B-B14F-4D97-AF65-F5344CB8AC3E}">
        <p14:creationId xmlns:p14="http://schemas.microsoft.com/office/powerpoint/2010/main" val="1460118050"/>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6" name="TextBox 5">
            <a:extLst>
              <a:ext uri="{FF2B5EF4-FFF2-40B4-BE49-F238E27FC236}">
                <a16:creationId xmlns:a16="http://schemas.microsoft.com/office/drawing/2014/main" id="{0388CF25-0186-CA40-8DFA-ADE87A6D99F3}"/>
              </a:ext>
            </a:extLst>
          </p:cNvPr>
          <p:cNvSpPr txBox="1"/>
          <p:nvPr/>
        </p:nvSpPr>
        <p:spPr>
          <a:xfrm>
            <a:off x="457200" y="1871133"/>
            <a:ext cx="7451766" cy="4708981"/>
          </a:xfrm>
          <a:prstGeom prst="rect">
            <a:avLst/>
          </a:prstGeom>
          <a:noFill/>
        </p:spPr>
        <p:txBody>
          <a:bodyPr wrap="square" rtlCol="0">
            <a:spAutoFit/>
          </a:bodyPr>
          <a:lstStyle/>
          <a:p>
            <a:r>
              <a:rPr lang="en-US" sz="2800" b="1" u="sng" dirty="0"/>
              <a:t>Conclusions</a:t>
            </a:r>
          </a:p>
          <a:p>
            <a:endParaRPr lang="en-US" sz="2800" dirty="0"/>
          </a:p>
          <a:p>
            <a:pPr marL="457200" indent="-457200">
              <a:buClr>
                <a:schemeClr val="accent1">
                  <a:lumMod val="75000"/>
                  <a:lumOff val="25000"/>
                </a:schemeClr>
              </a:buClr>
              <a:buFont typeface="Wingdings" pitchFamily="2" charset="2"/>
              <a:buChar char="§"/>
            </a:pPr>
            <a:r>
              <a:rPr lang="en-US" sz="2400" dirty="0"/>
              <a:t>Literacy rate has positive, linear relationship with government spending on education</a:t>
            </a:r>
          </a:p>
          <a:p>
            <a:pPr>
              <a:buClr>
                <a:schemeClr val="accent1">
                  <a:lumMod val="75000"/>
                  <a:lumOff val="25000"/>
                </a:schemeClr>
              </a:buClr>
            </a:pPr>
            <a:endParaRPr lang="en-US" sz="2400" dirty="0"/>
          </a:p>
          <a:p>
            <a:pPr marL="457200" indent="-457200">
              <a:buClr>
                <a:schemeClr val="accent1">
                  <a:lumMod val="75000"/>
                  <a:lumOff val="25000"/>
                </a:schemeClr>
              </a:buClr>
              <a:buFont typeface="Wingdings" pitchFamily="2" charset="2"/>
              <a:buChar char="§"/>
            </a:pPr>
            <a:r>
              <a:rPr lang="en-US" sz="2400" dirty="0"/>
              <a:t>Statistically significant relationship between geographic region and both educational spending and literacy rate</a:t>
            </a:r>
          </a:p>
          <a:p>
            <a:pPr>
              <a:buClr>
                <a:schemeClr val="accent1">
                  <a:lumMod val="75000"/>
                  <a:lumOff val="25000"/>
                </a:schemeClr>
              </a:buClr>
            </a:pPr>
            <a:endParaRPr lang="en-US" sz="2400" dirty="0"/>
          </a:p>
          <a:p>
            <a:pPr marL="457200" indent="-457200">
              <a:buClr>
                <a:schemeClr val="accent1">
                  <a:lumMod val="75000"/>
                  <a:lumOff val="25000"/>
                </a:schemeClr>
              </a:buClr>
              <a:buFont typeface="Wingdings" pitchFamily="2" charset="2"/>
              <a:buChar char="§"/>
            </a:pPr>
            <a:r>
              <a:rPr lang="en-US" sz="2400" dirty="0"/>
              <a:t>Statistically significant relationship between government type and both educational spending and literacy rate</a:t>
            </a:r>
          </a:p>
          <a:p>
            <a:pPr marL="457200" indent="-457200">
              <a:buClr>
                <a:schemeClr val="accent1">
                  <a:lumMod val="75000"/>
                  <a:lumOff val="25000"/>
                </a:schemeClr>
              </a:buClr>
              <a:buFont typeface="Wingdings" pitchFamily="2" charset="2"/>
              <a:buChar char="§"/>
            </a:pPr>
            <a:endParaRPr lang="en-US" sz="2800" dirty="0"/>
          </a:p>
        </p:txBody>
      </p:sp>
    </p:spTree>
    <p:extLst>
      <p:ext uri="{BB962C8B-B14F-4D97-AF65-F5344CB8AC3E}">
        <p14:creationId xmlns:p14="http://schemas.microsoft.com/office/powerpoint/2010/main" val="1738743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12" name="TextBox 11">
            <a:extLst>
              <a:ext uri="{FF2B5EF4-FFF2-40B4-BE49-F238E27FC236}">
                <a16:creationId xmlns:a16="http://schemas.microsoft.com/office/drawing/2014/main" id="{5B8EE52C-B5B2-4A43-87E6-0F82950C679F}"/>
              </a:ext>
            </a:extLst>
          </p:cNvPr>
          <p:cNvSpPr txBox="1"/>
          <p:nvPr/>
        </p:nvSpPr>
        <p:spPr>
          <a:xfrm>
            <a:off x="457200" y="1871133"/>
            <a:ext cx="7493001" cy="3170099"/>
          </a:xfrm>
          <a:prstGeom prst="rect">
            <a:avLst/>
          </a:prstGeom>
          <a:noFill/>
        </p:spPr>
        <p:txBody>
          <a:bodyPr wrap="square" rtlCol="0">
            <a:spAutoFit/>
          </a:bodyPr>
          <a:lstStyle/>
          <a:p>
            <a:r>
              <a:rPr lang="en-US" sz="2800" b="1" u="sng" dirty="0"/>
              <a:t>Conclusions, cont’d</a:t>
            </a:r>
          </a:p>
          <a:p>
            <a:pPr>
              <a:buClr>
                <a:schemeClr val="accent1">
                  <a:lumMod val="75000"/>
                  <a:lumOff val="25000"/>
                </a:schemeClr>
              </a:buClr>
            </a:pPr>
            <a:endParaRPr lang="en-US" sz="2800" dirty="0"/>
          </a:p>
          <a:p>
            <a:pPr marL="457200" indent="-457200">
              <a:buClr>
                <a:schemeClr val="accent1">
                  <a:lumMod val="75000"/>
                  <a:lumOff val="25000"/>
                </a:schemeClr>
              </a:buClr>
              <a:buFont typeface="Wingdings" pitchFamily="2" charset="2"/>
              <a:buChar char="§"/>
            </a:pPr>
            <a:r>
              <a:rPr lang="en-US" sz="2400" dirty="0"/>
              <a:t>Micronesia has highest spending rate on education, but is 90% funded by the U.S.</a:t>
            </a:r>
          </a:p>
          <a:p>
            <a:pPr>
              <a:buClr>
                <a:schemeClr val="accent1">
                  <a:lumMod val="75000"/>
                  <a:lumOff val="25000"/>
                </a:schemeClr>
              </a:buClr>
            </a:pPr>
            <a:r>
              <a:rPr lang="en-US" sz="2000" dirty="0"/>
              <a:t>	(in exchange for U.S. access to islands for military purposes)</a:t>
            </a:r>
          </a:p>
          <a:p>
            <a:pPr>
              <a:buClr>
                <a:schemeClr val="accent1">
                  <a:lumMod val="75000"/>
                  <a:lumOff val="25000"/>
                </a:schemeClr>
              </a:buClr>
            </a:pPr>
            <a:endParaRPr lang="en-US" sz="2800" dirty="0"/>
          </a:p>
          <a:p>
            <a:pPr marL="457200" indent="-457200">
              <a:buClr>
                <a:schemeClr val="accent1">
                  <a:lumMod val="75000"/>
                  <a:lumOff val="25000"/>
                </a:schemeClr>
              </a:buClr>
              <a:buFont typeface="Wingdings" pitchFamily="2" charset="2"/>
              <a:buChar char="§"/>
            </a:pPr>
            <a:r>
              <a:rPr lang="en-US" sz="2400" dirty="0"/>
              <a:t>Literacy rate has an over five-percent increase for every percent of GDP spent on education</a:t>
            </a:r>
          </a:p>
        </p:txBody>
      </p:sp>
    </p:spTree>
    <p:extLst>
      <p:ext uri="{BB962C8B-B14F-4D97-AF65-F5344CB8AC3E}">
        <p14:creationId xmlns:p14="http://schemas.microsoft.com/office/powerpoint/2010/main" val="1900392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dirty="0">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12" name="TextBox 11">
            <a:extLst>
              <a:ext uri="{FF2B5EF4-FFF2-40B4-BE49-F238E27FC236}">
                <a16:creationId xmlns:a16="http://schemas.microsoft.com/office/drawing/2014/main" id="{5B8EE52C-B5B2-4A43-87E6-0F82950C679F}"/>
              </a:ext>
            </a:extLst>
          </p:cNvPr>
          <p:cNvSpPr txBox="1"/>
          <p:nvPr/>
        </p:nvSpPr>
        <p:spPr>
          <a:xfrm>
            <a:off x="457200" y="1871133"/>
            <a:ext cx="7493001" cy="4955203"/>
          </a:xfrm>
          <a:prstGeom prst="rect">
            <a:avLst/>
          </a:prstGeom>
          <a:noFill/>
        </p:spPr>
        <p:txBody>
          <a:bodyPr wrap="square" rtlCol="0">
            <a:spAutoFit/>
          </a:bodyPr>
          <a:lstStyle/>
          <a:p>
            <a:r>
              <a:rPr lang="en-US" sz="2800" b="1" u="sng" dirty="0"/>
              <a:t>Conclusions (cont’d)</a:t>
            </a:r>
          </a:p>
          <a:p>
            <a:endParaRPr lang="en-US" sz="2800" dirty="0"/>
          </a:p>
          <a:p>
            <a:pPr marL="457200" indent="-457200">
              <a:buClr>
                <a:schemeClr val="accent1">
                  <a:lumMod val="75000"/>
                  <a:lumOff val="25000"/>
                </a:schemeClr>
              </a:buClr>
              <a:buFont typeface="Wingdings" pitchFamily="2" charset="2"/>
              <a:buChar char="§"/>
            </a:pPr>
            <a:r>
              <a:rPr lang="en-US" sz="2400" dirty="0"/>
              <a:t>Lowest literacy rates are in Sub-Saharan Africa</a:t>
            </a:r>
          </a:p>
          <a:p>
            <a:pPr marL="457200" indent="-457200">
              <a:buClr>
                <a:schemeClr val="accent1">
                  <a:lumMod val="75000"/>
                  <a:lumOff val="25000"/>
                </a:schemeClr>
              </a:buClr>
              <a:buFont typeface="Wingdings" pitchFamily="2" charset="2"/>
              <a:buChar char="§"/>
            </a:pPr>
            <a:endParaRPr lang="en-US" sz="2800" dirty="0"/>
          </a:p>
          <a:p>
            <a:pPr marL="457200" indent="-457200">
              <a:buClr>
                <a:schemeClr val="accent1">
                  <a:lumMod val="75000"/>
                  <a:lumOff val="25000"/>
                </a:schemeClr>
              </a:buClr>
              <a:buFont typeface="Wingdings" pitchFamily="2" charset="2"/>
              <a:buChar char="§"/>
            </a:pPr>
            <a:r>
              <a:rPr lang="en-US" sz="2400" dirty="0"/>
              <a:t>Highest literacy rates are in Northern Europe and Central Asia</a:t>
            </a:r>
          </a:p>
          <a:p>
            <a:pPr>
              <a:buClr>
                <a:schemeClr val="accent1">
                  <a:lumMod val="75000"/>
                  <a:lumOff val="25000"/>
                </a:schemeClr>
              </a:buClr>
            </a:pPr>
            <a:r>
              <a:rPr lang="en-US" sz="2800" dirty="0"/>
              <a:t>	</a:t>
            </a:r>
            <a:r>
              <a:rPr lang="en-US" sz="2000" dirty="0"/>
              <a:t>(but Central Asia most likely has high rate of functional illiteracy)</a:t>
            </a:r>
          </a:p>
          <a:p>
            <a:pPr>
              <a:buClr>
                <a:schemeClr val="accent1">
                  <a:lumMod val="75000"/>
                  <a:lumOff val="25000"/>
                </a:schemeClr>
              </a:buClr>
            </a:pPr>
            <a:endParaRPr lang="en-US" sz="2000" dirty="0"/>
          </a:p>
          <a:p>
            <a:pPr>
              <a:buClr>
                <a:schemeClr val="accent1">
                  <a:lumMod val="75000"/>
                  <a:lumOff val="25000"/>
                </a:schemeClr>
              </a:buClr>
            </a:pPr>
            <a:r>
              <a:rPr lang="en-US" sz="2000" dirty="0"/>
              <a:t>UNESCO: “A person is functionally illiterate who cannot engage in all those activities in which literacy is required for effective functioning of his group and community and also for enabling him to continue to use reading, writing, and calculation for his own and the community’s development.” </a:t>
            </a:r>
            <a:r>
              <a:rPr lang="en-US" sz="1400" i="1" dirty="0"/>
              <a:t>(https://</a:t>
            </a:r>
            <a:r>
              <a:rPr lang="en-US" sz="1400" i="1" dirty="0" err="1"/>
              <a:t>www.ncbi.nlm.nih.gov</a:t>
            </a:r>
            <a:r>
              <a:rPr lang="en-US" sz="1400" i="1" dirty="0"/>
              <a:t>/</a:t>
            </a:r>
            <a:r>
              <a:rPr lang="en-US" sz="1400" i="1" dirty="0" err="1"/>
              <a:t>pmc</a:t>
            </a:r>
            <a:r>
              <a:rPr lang="en-US" sz="1400" i="1" dirty="0"/>
              <a:t>/articles/PMC5102880/)</a:t>
            </a:r>
            <a:endParaRPr lang="en-US" sz="1400" dirty="0"/>
          </a:p>
        </p:txBody>
      </p:sp>
    </p:spTree>
    <p:extLst>
      <p:ext uri="{BB962C8B-B14F-4D97-AF65-F5344CB8AC3E}">
        <p14:creationId xmlns:p14="http://schemas.microsoft.com/office/powerpoint/2010/main" val="3669016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571500" y="1222229"/>
            <a:ext cx="10596620" cy="4278094"/>
          </a:xfrm>
          <a:prstGeom prst="rect">
            <a:avLst/>
          </a:prstGeom>
          <a:noFill/>
        </p:spPr>
        <p:txBody>
          <a:bodyPr wrap="square" rtlCol="0">
            <a:spAutoFit/>
          </a:bodyPr>
          <a:lstStyle/>
          <a:p>
            <a:r>
              <a:rPr lang="en-US" sz="2800" b="1" u="sng" dirty="0"/>
              <a:t>References</a:t>
            </a:r>
          </a:p>
          <a:p>
            <a:endParaRPr lang="en-US" sz="2800" dirty="0"/>
          </a:p>
          <a:p>
            <a:pPr marL="285750" indent="-285750">
              <a:buFont typeface="Arial" panose="020B0604020202020204" pitchFamily="34" charset="0"/>
              <a:buChar char="•"/>
            </a:pPr>
            <a:r>
              <a:rPr lang="en-US" dirty="0"/>
              <a:t>https://</a:t>
            </a:r>
            <a:r>
              <a:rPr lang="en-US" dirty="0" err="1"/>
              <a:t>github.com</a:t>
            </a:r>
            <a:r>
              <a:rPr lang="en-US" dirty="0"/>
              <a:t>/</a:t>
            </a:r>
            <a:r>
              <a:rPr lang="en-US" dirty="0" err="1"/>
              <a:t>lukes</a:t>
            </a:r>
            <a:r>
              <a:rPr lang="en-US" dirty="0"/>
              <a:t>/ISO-3166-Countries-with-Regional-Codes/blob/master/all/</a:t>
            </a:r>
            <a:r>
              <a:rPr lang="en-US" dirty="0" err="1"/>
              <a:t>all.csv</a:t>
            </a:r>
            <a:endParaRPr lang="en-US" dirty="0"/>
          </a:p>
          <a:p>
            <a:pPr marL="285750" indent="-285750">
              <a:buFont typeface="Arial" panose="020B0604020202020204" pitchFamily="34" charset="0"/>
              <a:buChar char="•"/>
            </a:pPr>
            <a:r>
              <a:rPr lang="en-US" dirty="0"/>
              <a:t>https://</a:t>
            </a:r>
            <a:r>
              <a:rPr lang="en-US" dirty="0" err="1"/>
              <a:t>data.worldbank.org</a:t>
            </a:r>
            <a:r>
              <a:rPr lang="en-US" dirty="0"/>
              <a:t>/indicator/SE.XPD.TOTL.GD.ZS</a:t>
            </a:r>
          </a:p>
          <a:p>
            <a:pPr marL="285750" indent="-285750">
              <a:buFont typeface="Arial" panose="020B0604020202020204" pitchFamily="34" charset="0"/>
              <a:buChar char="•"/>
            </a:pPr>
            <a:r>
              <a:rPr lang="en-US" dirty="0"/>
              <a:t>https://</a:t>
            </a:r>
            <a:r>
              <a:rPr lang="en-US" dirty="0" err="1"/>
              <a:t>commons.wikimedia.org</a:t>
            </a:r>
            <a:r>
              <a:rPr lang="en-US" dirty="0"/>
              <a:t>/wiki/Data:Cross-country_literacy_rates_-_World_Bank,_CIA_World_Factbook,_and_other_sources_(OWID_2762).tab</a:t>
            </a:r>
          </a:p>
          <a:p>
            <a:pPr marL="285750" indent="-285750">
              <a:buFont typeface="Arial" panose="020B0604020202020204" pitchFamily="34" charset="0"/>
              <a:buChar char="•"/>
            </a:pPr>
            <a:r>
              <a:rPr lang="en-US" dirty="0"/>
              <a:t>https://</a:t>
            </a:r>
            <a:r>
              <a:rPr lang="en-US" dirty="0" err="1"/>
              <a:t>en.wikipedia.org</a:t>
            </a:r>
            <a:r>
              <a:rPr lang="en-US" dirty="0"/>
              <a:t>/wiki/</a:t>
            </a:r>
            <a:r>
              <a:rPr lang="en-US" dirty="0" err="1"/>
              <a:t>List_of_countries_by_system_of_government</a:t>
            </a:r>
            <a:endParaRPr lang="en-US" dirty="0"/>
          </a:p>
          <a:p>
            <a:pPr marL="285750" indent="-285750">
              <a:buFont typeface="Arial" panose="020B0604020202020204" pitchFamily="34" charset="0"/>
              <a:buChar char="•"/>
            </a:pPr>
            <a:r>
              <a:rPr lang="en-US" dirty="0"/>
              <a:t>https://</a:t>
            </a:r>
            <a:r>
              <a:rPr lang="en-US" dirty="0" err="1"/>
              <a:t>www.dvv-international.de</a:t>
            </a:r>
            <a:r>
              <a:rPr lang="en-US" dirty="0"/>
              <a:t>/</a:t>
            </a:r>
            <a:r>
              <a:rPr lang="en-US" dirty="0" err="1"/>
              <a:t>en</a:t>
            </a:r>
            <a:r>
              <a:rPr lang="en-US" dirty="0"/>
              <a:t>/adult-education-and-development/editions/aed-662006/education-for-all-and-literacy/review-of-central-</a:t>
            </a:r>
            <a:r>
              <a:rPr lang="en-US" dirty="0" err="1"/>
              <a:t>asian</a:t>
            </a:r>
            <a:r>
              <a:rPr lang="en-US" dirty="0"/>
              <a:t>-countries</a:t>
            </a:r>
          </a:p>
          <a:p>
            <a:pPr marL="285750" indent="-285750">
              <a:buFont typeface="Arial" panose="020B0604020202020204" pitchFamily="34" charset="0"/>
              <a:buChar char="•"/>
            </a:pPr>
            <a:r>
              <a:rPr lang="en-US" dirty="0"/>
              <a:t>https://</a:t>
            </a:r>
            <a:r>
              <a:rPr lang="en-US" dirty="0" err="1"/>
              <a:t>www.fipfoundation.org</a:t>
            </a:r>
            <a:r>
              <a:rPr lang="en-US" dirty="0"/>
              <a:t>/pictograms-support/about-health-literacy/#:~:text=UNESCO%20provides%20a%20definition%20of,his%20or%20her%20everyday%20life.%E2%80%9D</a:t>
            </a:r>
          </a:p>
          <a:p>
            <a:pPr marL="285750" indent="-285750">
              <a:buFont typeface="Arial" panose="020B0604020202020204" pitchFamily="34" charset="0"/>
              <a:buChar char="•"/>
            </a:pPr>
            <a:r>
              <a:rPr lang="en-US" dirty="0"/>
              <a:t>https://</a:t>
            </a:r>
            <a:r>
              <a:rPr lang="en-US" dirty="0" err="1"/>
              <a:t>www.grassrootinstitute.org</a:t>
            </a:r>
            <a:r>
              <a:rPr lang="en-US" dirty="0"/>
              <a:t>/2016/09/us-policies-may-hurt-</a:t>
            </a:r>
            <a:r>
              <a:rPr lang="en-US" dirty="0" err="1"/>
              <a:t>micronesians</a:t>
            </a:r>
            <a:r>
              <a:rPr lang="en-US" dirty="0"/>
              <a:t>-more-than-they-help/</a:t>
            </a:r>
          </a:p>
          <a:p>
            <a:pPr marL="285750" indent="-285750">
              <a:buFont typeface="Arial" panose="020B0604020202020204" pitchFamily="34" charset="0"/>
              <a:buChar char="•"/>
            </a:pPr>
            <a:r>
              <a:rPr lang="en-US" dirty="0"/>
              <a:t>https://</a:t>
            </a:r>
            <a:r>
              <a:rPr lang="en-US" dirty="0" err="1"/>
              <a:t>www.ncbi.nlm.nih.gov</a:t>
            </a:r>
            <a:r>
              <a:rPr lang="en-US" dirty="0"/>
              <a:t>/</a:t>
            </a:r>
            <a:r>
              <a:rPr lang="en-US" dirty="0" err="1"/>
              <a:t>pmc</a:t>
            </a:r>
            <a:r>
              <a:rPr lang="en-US" dirty="0"/>
              <a:t>/articles/PMC5102880/</a:t>
            </a:r>
          </a:p>
        </p:txBody>
      </p:sp>
    </p:spTree>
    <p:extLst>
      <p:ext uri="{BB962C8B-B14F-4D97-AF65-F5344CB8AC3E}">
        <p14:creationId xmlns:p14="http://schemas.microsoft.com/office/powerpoint/2010/main" val="427626321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3225800" y="2813050"/>
            <a:ext cx="5080000" cy="646331"/>
          </a:xfrm>
          <a:prstGeom prst="rect">
            <a:avLst/>
          </a:prstGeom>
          <a:noFill/>
        </p:spPr>
        <p:txBody>
          <a:bodyPr wrap="square" rtlCol="0">
            <a:spAutoFit/>
          </a:bodyPr>
          <a:lstStyle/>
          <a:p>
            <a:pPr algn="ctr"/>
            <a:r>
              <a:rPr lang="en-US" sz="3600" dirty="0"/>
              <a:t>RESEARCH PROBLEM</a:t>
            </a:r>
          </a:p>
        </p:txBody>
      </p:sp>
    </p:spTree>
    <p:extLst>
      <p:ext uri="{BB962C8B-B14F-4D97-AF65-F5344CB8AC3E}">
        <p14:creationId xmlns:p14="http://schemas.microsoft.com/office/powerpoint/2010/main" val="284066097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5" name="TextBox 4">
            <a:extLst>
              <a:ext uri="{FF2B5EF4-FFF2-40B4-BE49-F238E27FC236}">
                <a16:creationId xmlns:a16="http://schemas.microsoft.com/office/drawing/2014/main" id="{F60D9268-69B8-9549-B5EE-3D6921FEB243}"/>
              </a:ext>
            </a:extLst>
          </p:cNvPr>
          <p:cNvSpPr txBox="1"/>
          <p:nvPr/>
        </p:nvSpPr>
        <p:spPr>
          <a:xfrm>
            <a:off x="1041400" y="2107329"/>
            <a:ext cx="6994692" cy="4585871"/>
          </a:xfrm>
          <a:prstGeom prst="rect">
            <a:avLst/>
          </a:prstGeom>
          <a:noFill/>
        </p:spPr>
        <p:txBody>
          <a:bodyPr wrap="square" rtlCol="0">
            <a:spAutoFit/>
          </a:bodyPr>
          <a:lstStyle/>
          <a:p>
            <a:pPr lvl="1"/>
            <a:r>
              <a:rPr lang="en-US" sz="2800" dirty="0"/>
              <a:t>Literacy rate</a:t>
            </a:r>
          </a:p>
          <a:p>
            <a:pPr lvl="1"/>
            <a:r>
              <a:rPr lang="en-US" sz="2000" dirty="0"/>
              <a:t>(numerical response variable)</a:t>
            </a:r>
          </a:p>
          <a:p>
            <a:pPr lvl="1"/>
            <a:endParaRPr lang="en-US" sz="2800" dirty="0"/>
          </a:p>
          <a:p>
            <a:pPr lvl="1"/>
            <a:r>
              <a:rPr lang="en-US" sz="2800" dirty="0"/>
              <a:t>		Government spending on education</a:t>
            </a:r>
          </a:p>
          <a:p>
            <a:pPr lvl="1"/>
            <a:r>
              <a:rPr lang="en-US" sz="2000" dirty="0"/>
              <a:t>		(numerical explanatory variable)</a:t>
            </a:r>
          </a:p>
          <a:p>
            <a:pPr lvl="1"/>
            <a:endParaRPr lang="en-US" sz="3200" dirty="0"/>
          </a:p>
          <a:p>
            <a:pPr lvl="1"/>
            <a:r>
              <a:rPr lang="en-US" sz="2800" dirty="0"/>
              <a:t>		Geographical region of the world</a:t>
            </a:r>
          </a:p>
          <a:p>
            <a:pPr lvl="1"/>
            <a:r>
              <a:rPr lang="en-US" sz="2000" dirty="0"/>
              <a:t>		(categorical explanatory variable)</a:t>
            </a:r>
          </a:p>
          <a:p>
            <a:pPr lvl="1"/>
            <a:endParaRPr lang="en-US" sz="3200" dirty="0"/>
          </a:p>
          <a:p>
            <a:pPr lvl="1"/>
            <a:r>
              <a:rPr lang="en-US" sz="2800" dirty="0"/>
              <a:t>		Form of government</a:t>
            </a:r>
          </a:p>
          <a:p>
            <a:pPr lvl="1"/>
            <a:r>
              <a:rPr lang="en-US" sz="2000" dirty="0"/>
              <a:t>		(categorical explanatory variable)</a:t>
            </a:r>
          </a:p>
        </p:txBody>
      </p:sp>
      <p:pic>
        <p:nvPicPr>
          <p:cNvPr id="6" name="Picture 8" descr="Blue World Map PNG Images, Free Transparent Blue World Map Download -  KindPNG">
            <a:extLst>
              <a:ext uri="{FF2B5EF4-FFF2-40B4-BE49-F238E27FC236}">
                <a16:creationId xmlns:a16="http://schemas.microsoft.com/office/drawing/2014/main" id="{65CA1896-1972-8B45-A49F-03CD85990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617" y="4549591"/>
            <a:ext cx="692150" cy="6921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Government Building Icon at GetDrawings | Free download">
            <a:extLst>
              <a:ext uri="{FF2B5EF4-FFF2-40B4-BE49-F238E27FC236}">
                <a16:creationId xmlns:a16="http://schemas.microsoft.com/office/drawing/2014/main" id="{C13D7E06-05A1-E74E-8B3E-2AF6553F8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617" y="5719913"/>
            <a:ext cx="692150" cy="692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4" descr="Euro Icons - Download 29 Free Euro icons here">
            <a:extLst>
              <a:ext uri="{FF2B5EF4-FFF2-40B4-BE49-F238E27FC236}">
                <a16:creationId xmlns:a16="http://schemas.microsoft.com/office/drawing/2014/main" id="{C527F2C9-EB81-9F4C-8EF2-433D9EFA77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917" y="3366569"/>
            <a:ext cx="704850" cy="70485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ncreased reading and literacy: how libraries deliver - DCMS Libraries">
            <a:extLst>
              <a:ext uri="{FF2B5EF4-FFF2-40B4-BE49-F238E27FC236}">
                <a16:creationId xmlns:a16="http://schemas.microsoft.com/office/drawing/2014/main" id="{7A366FA1-9667-C445-BC98-0D3515E7BA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192" y="2107329"/>
            <a:ext cx="812633" cy="868805"/>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9F467B13-AD3A-3249-BD52-B2CA4943BCE9}"/>
              </a:ext>
            </a:extLst>
          </p:cNvPr>
          <p:cNvCxnSpPr>
            <a:cxnSpLocks/>
            <a:stCxn id="5122" idx="2"/>
          </p:cNvCxnSpPr>
          <p:nvPr/>
        </p:nvCxnSpPr>
        <p:spPr>
          <a:xfrm flipH="1">
            <a:off x="987508" y="2976134"/>
            <a:ext cx="1" cy="3089854"/>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A489033-A9DE-1241-8C63-C1B8F77376F9}"/>
              </a:ext>
            </a:extLst>
          </p:cNvPr>
          <p:cNvCxnSpPr>
            <a:cxnSpLocks/>
          </p:cNvCxnSpPr>
          <p:nvPr/>
        </p:nvCxnSpPr>
        <p:spPr>
          <a:xfrm>
            <a:off x="987508" y="3718994"/>
            <a:ext cx="461058"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6A9B630F-466C-CE4C-81B0-71E8056605C0}"/>
              </a:ext>
            </a:extLst>
          </p:cNvPr>
          <p:cNvCxnSpPr>
            <a:cxnSpLocks/>
          </p:cNvCxnSpPr>
          <p:nvPr/>
        </p:nvCxnSpPr>
        <p:spPr>
          <a:xfrm>
            <a:off x="987508" y="4889541"/>
            <a:ext cx="461058" cy="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A86FE6-8060-F84E-9186-961F33E1FF94}"/>
              </a:ext>
            </a:extLst>
          </p:cNvPr>
          <p:cNvCxnSpPr>
            <a:cxnSpLocks/>
          </p:cNvCxnSpPr>
          <p:nvPr/>
        </p:nvCxnSpPr>
        <p:spPr>
          <a:xfrm>
            <a:off x="987508" y="6059863"/>
            <a:ext cx="461058" cy="0"/>
          </a:xfrm>
          <a:prstGeom prst="straightConnector1">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93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vert="horz" lIns="91440" tIns="45720" rIns="91440" bIns="45720" rtlCol="0" anchor="b">
            <a:normAutofit/>
          </a:bodyPr>
          <a:lstStyle/>
          <a:p>
            <a:r>
              <a:rPr lang="en-US">
                <a:solidFill>
                  <a:srgbClr val="FFFFFF"/>
                </a:solidFill>
              </a:rPr>
              <a:t>Influences on World literacy</a:t>
            </a:r>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srcRect l="46646" r="2" b="2"/>
          <a:stretch/>
        </p:blipFill>
        <p:spPr>
          <a:xfrm>
            <a:off x="8051799" y="1871133"/>
            <a:ext cx="3683001" cy="4504267"/>
          </a:xfrm>
          <a:prstGeom prst="rect">
            <a:avLst/>
          </a:prstGeom>
        </p:spPr>
      </p:pic>
      <p:sp>
        <p:nvSpPr>
          <p:cNvPr id="4" name="TextBox 3">
            <a:extLst>
              <a:ext uri="{FF2B5EF4-FFF2-40B4-BE49-F238E27FC236}">
                <a16:creationId xmlns:a16="http://schemas.microsoft.com/office/drawing/2014/main" id="{48B87C45-793C-6541-AC6F-2866F3DF2512}"/>
              </a:ext>
            </a:extLst>
          </p:cNvPr>
          <p:cNvSpPr txBox="1"/>
          <p:nvPr/>
        </p:nvSpPr>
        <p:spPr>
          <a:xfrm>
            <a:off x="669638" y="2215051"/>
            <a:ext cx="6941127" cy="3939540"/>
          </a:xfrm>
          <a:prstGeom prst="rect">
            <a:avLst/>
          </a:prstGeom>
          <a:noFill/>
        </p:spPr>
        <p:txBody>
          <a:bodyPr wrap="square" rtlCol="0">
            <a:spAutoFit/>
          </a:bodyPr>
          <a:lstStyle/>
          <a:p>
            <a:r>
              <a:rPr lang="en-US" sz="2800" b="1" u="sng" dirty="0"/>
              <a:t>Definition of literacy</a:t>
            </a:r>
          </a:p>
          <a:p>
            <a:endParaRPr lang="en-US" dirty="0"/>
          </a:p>
          <a:p>
            <a:r>
              <a:rPr lang="en-US" sz="2400" dirty="0"/>
              <a:t>UNESCO: “The ability to use reading, writing and numeracy skills for effective functioning and development of the individual and the community. A person is literate who can, with understanding, both read and write a short statement on his or her everyday life.”</a:t>
            </a:r>
          </a:p>
          <a:p>
            <a:endParaRPr lang="en-US" sz="2400" dirty="0"/>
          </a:p>
          <a:p>
            <a:r>
              <a:rPr lang="en-US" sz="1200" dirty="0"/>
              <a:t>(https://</a:t>
            </a:r>
            <a:r>
              <a:rPr lang="en-US" sz="1200" dirty="0" err="1"/>
              <a:t>www.fipfoundation.org</a:t>
            </a:r>
            <a:r>
              <a:rPr lang="en-US" sz="1200" dirty="0"/>
              <a:t>/pictograms-support/about-health-literacy/#:~:text=UNESCO%20provides%20a%20definition%20of,his%20or%20her%20everyday%20life.%E2%80%9D)</a:t>
            </a:r>
          </a:p>
        </p:txBody>
      </p:sp>
    </p:spTree>
    <p:extLst>
      <p:ext uri="{BB962C8B-B14F-4D97-AF65-F5344CB8AC3E}">
        <p14:creationId xmlns:p14="http://schemas.microsoft.com/office/powerpoint/2010/main" val="287354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5" name="TextBox 4">
            <a:extLst>
              <a:ext uri="{FF2B5EF4-FFF2-40B4-BE49-F238E27FC236}">
                <a16:creationId xmlns:a16="http://schemas.microsoft.com/office/drawing/2014/main" id="{8C5F0EB4-2507-3F42-B23B-6AE19EF7B49B}"/>
              </a:ext>
            </a:extLst>
          </p:cNvPr>
          <p:cNvSpPr txBox="1"/>
          <p:nvPr/>
        </p:nvSpPr>
        <p:spPr>
          <a:xfrm>
            <a:off x="3225800" y="2813050"/>
            <a:ext cx="5080000" cy="646331"/>
          </a:xfrm>
          <a:prstGeom prst="rect">
            <a:avLst/>
          </a:prstGeom>
          <a:noFill/>
        </p:spPr>
        <p:txBody>
          <a:bodyPr wrap="square" rtlCol="0">
            <a:spAutoFit/>
          </a:bodyPr>
          <a:lstStyle/>
          <a:p>
            <a:pPr algn="ctr"/>
            <a:r>
              <a:rPr lang="en-US" sz="3600" dirty="0"/>
              <a:t>DATA EXPLORATION</a:t>
            </a:r>
          </a:p>
        </p:txBody>
      </p:sp>
    </p:spTree>
    <p:extLst>
      <p:ext uri="{BB962C8B-B14F-4D97-AF65-F5344CB8AC3E}">
        <p14:creationId xmlns:p14="http://schemas.microsoft.com/office/powerpoint/2010/main" val="51224095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0" y="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sp>
        <p:nvSpPr>
          <p:cNvPr id="4" name="TextBox 3">
            <a:extLst>
              <a:ext uri="{FF2B5EF4-FFF2-40B4-BE49-F238E27FC236}">
                <a16:creationId xmlns:a16="http://schemas.microsoft.com/office/drawing/2014/main" id="{0B77B35F-C530-364A-BACE-ACBFFD251C3D}"/>
              </a:ext>
            </a:extLst>
          </p:cNvPr>
          <p:cNvSpPr txBox="1"/>
          <p:nvPr/>
        </p:nvSpPr>
        <p:spPr>
          <a:xfrm>
            <a:off x="965199" y="1600200"/>
            <a:ext cx="10261602" cy="4660900"/>
          </a:xfrm>
          <a:prstGeom prst="rect">
            <a:avLst/>
          </a:prstGeom>
        </p:spPr>
        <p:txBody>
          <a:bodyPr vert="horz" lIns="91440" tIns="45720" rIns="91440" bIns="45720" rtlCol="0" anchor="t">
            <a:normAutofit lnSpcReduction="10000"/>
          </a:bodyPr>
          <a:lstStyle/>
          <a:p>
            <a:pPr>
              <a:spcBef>
                <a:spcPct val="20000"/>
              </a:spcBef>
              <a:spcAft>
                <a:spcPts val="600"/>
              </a:spcAft>
              <a:buClr>
                <a:srgbClr val="ACE5FC"/>
              </a:buClr>
              <a:buSzPct val="92000"/>
            </a:pPr>
            <a:r>
              <a:rPr lang="en-US" sz="2800" b="1" u="sng" dirty="0">
                <a:solidFill>
                  <a:schemeClr val="tx2"/>
                </a:solidFill>
              </a:rPr>
              <a:t>Data Sources</a:t>
            </a:r>
          </a:p>
          <a:p>
            <a:pPr>
              <a:spcBef>
                <a:spcPct val="20000"/>
              </a:spcBef>
              <a:spcAft>
                <a:spcPts val="600"/>
              </a:spcAft>
              <a:buClr>
                <a:srgbClr val="ACE5FC"/>
              </a:buClr>
              <a:buSzPct val="92000"/>
            </a:pPr>
            <a:endParaRPr lang="en-US" sz="1400" b="1" u="sng" dirty="0">
              <a:solidFill>
                <a:schemeClr val="tx2"/>
              </a:solidFill>
            </a:endParaRPr>
          </a:p>
          <a:p>
            <a:pPr>
              <a:spcBef>
                <a:spcPct val="20000"/>
              </a:spcBef>
              <a:spcAft>
                <a:spcPts val="600"/>
              </a:spcAft>
              <a:buClr>
                <a:srgbClr val="ACE5FC"/>
              </a:buClr>
              <a:buSzPct val="92000"/>
              <a:buFont typeface="Wingdings 2" panose="05020102010507070707" pitchFamily="18" charset="2"/>
              <a:buChar char=""/>
            </a:pPr>
            <a:r>
              <a:rPr lang="en-US" sz="2400" dirty="0">
                <a:solidFill>
                  <a:schemeClr val="tx2"/>
                </a:solidFill>
              </a:rPr>
              <a:t>Regional data</a:t>
            </a:r>
          </a:p>
          <a:p>
            <a:pPr>
              <a:spcBef>
                <a:spcPct val="20000"/>
              </a:spcBef>
              <a:spcAft>
                <a:spcPts val="600"/>
              </a:spcAft>
              <a:buClr>
                <a:srgbClr val="ACE5FC"/>
              </a:buClr>
              <a:buSzPct val="92000"/>
            </a:pPr>
            <a:r>
              <a:rPr lang="en-US" dirty="0">
                <a:solidFill>
                  <a:schemeClr val="tx2"/>
                </a:solidFill>
              </a:rPr>
              <a:t>	https://</a:t>
            </a:r>
            <a:r>
              <a:rPr lang="en-US" dirty="0" err="1">
                <a:solidFill>
                  <a:schemeClr val="tx2"/>
                </a:solidFill>
              </a:rPr>
              <a:t>github.com</a:t>
            </a:r>
            <a:r>
              <a:rPr lang="en-US" dirty="0">
                <a:solidFill>
                  <a:schemeClr val="tx2"/>
                </a:solidFill>
              </a:rPr>
              <a:t>/</a:t>
            </a:r>
            <a:r>
              <a:rPr lang="en-US" dirty="0" err="1">
                <a:solidFill>
                  <a:schemeClr val="tx2"/>
                </a:solidFill>
              </a:rPr>
              <a:t>lukes</a:t>
            </a:r>
            <a:r>
              <a:rPr lang="en-US" dirty="0">
                <a:solidFill>
                  <a:schemeClr val="tx2"/>
                </a:solidFill>
              </a:rPr>
              <a:t>/ISO-3166-Countries-with-Regional-Codes/blob/master/all/</a:t>
            </a:r>
            <a:r>
              <a:rPr lang="en-US" dirty="0" err="1">
                <a:solidFill>
                  <a:schemeClr val="tx2"/>
                </a:solidFill>
              </a:rPr>
              <a:t>all.csv</a:t>
            </a:r>
            <a:endParaRPr lang="en-US" dirty="0">
              <a:solidFill>
                <a:schemeClr val="tx2"/>
              </a:solidFill>
            </a:endParaRPr>
          </a:p>
          <a:p>
            <a:pPr>
              <a:spcBef>
                <a:spcPct val="20000"/>
              </a:spcBef>
              <a:spcAft>
                <a:spcPts val="600"/>
              </a:spcAft>
              <a:buClr>
                <a:srgbClr val="ACE5FC"/>
              </a:buClr>
              <a:buSzPct val="92000"/>
              <a:buFont typeface="Wingdings 2" panose="05020102010507070707" pitchFamily="18" charset="2"/>
              <a:buChar char=""/>
            </a:pPr>
            <a:r>
              <a:rPr lang="en-US" sz="2400" dirty="0">
                <a:solidFill>
                  <a:schemeClr val="tx2"/>
                </a:solidFill>
              </a:rPr>
              <a:t>Government spending on education</a:t>
            </a:r>
          </a:p>
          <a:p>
            <a:pPr lvl="1">
              <a:spcBef>
                <a:spcPct val="20000"/>
              </a:spcBef>
              <a:spcAft>
                <a:spcPts val="600"/>
              </a:spcAft>
              <a:buClr>
                <a:srgbClr val="ACE5FC"/>
              </a:buClr>
              <a:buSzPct val="92000"/>
            </a:pPr>
            <a:r>
              <a:rPr lang="en-US" dirty="0">
                <a:solidFill>
                  <a:schemeClr val="tx2"/>
                </a:solidFill>
              </a:rPr>
              <a:t>https://</a:t>
            </a:r>
            <a:r>
              <a:rPr lang="en-US" dirty="0" err="1">
                <a:solidFill>
                  <a:schemeClr val="tx2"/>
                </a:solidFill>
              </a:rPr>
              <a:t>data.worldbank.org</a:t>
            </a:r>
            <a:r>
              <a:rPr lang="en-US" dirty="0">
                <a:solidFill>
                  <a:schemeClr val="tx2"/>
                </a:solidFill>
              </a:rPr>
              <a:t>/indicator/SE.XPD.TOTL.GD.ZS</a:t>
            </a:r>
          </a:p>
          <a:p>
            <a:pPr>
              <a:spcBef>
                <a:spcPct val="20000"/>
              </a:spcBef>
              <a:spcAft>
                <a:spcPts val="600"/>
              </a:spcAft>
              <a:buClr>
                <a:srgbClr val="ACE5FC"/>
              </a:buClr>
              <a:buSzPct val="92000"/>
              <a:buFont typeface="Wingdings 2" panose="05020102010507070707" pitchFamily="18" charset="2"/>
              <a:buChar char=""/>
            </a:pPr>
            <a:r>
              <a:rPr lang="en-US" sz="2400" dirty="0">
                <a:solidFill>
                  <a:schemeClr val="tx2"/>
                </a:solidFill>
              </a:rPr>
              <a:t>Literacy rates</a:t>
            </a:r>
          </a:p>
          <a:p>
            <a:pPr>
              <a:spcBef>
                <a:spcPct val="20000"/>
              </a:spcBef>
              <a:spcAft>
                <a:spcPts val="600"/>
              </a:spcAft>
              <a:buClr>
                <a:srgbClr val="ACE5FC"/>
              </a:buClr>
              <a:buSzPct val="92000"/>
            </a:pPr>
            <a:r>
              <a:rPr lang="en-US" dirty="0">
                <a:solidFill>
                  <a:schemeClr val="tx2"/>
                </a:solidFill>
              </a:rPr>
              <a:t>	https://</a:t>
            </a:r>
            <a:r>
              <a:rPr lang="en-US" dirty="0" err="1">
                <a:solidFill>
                  <a:schemeClr val="tx2"/>
                </a:solidFill>
              </a:rPr>
              <a:t>commons.wikimedia.org</a:t>
            </a:r>
            <a:r>
              <a:rPr lang="en-US" dirty="0">
                <a:solidFill>
                  <a:schemeClr val="tx2"/>
                </a:solidFill>
              </a:rPr>
              <a:t>/wiki/Data:Cross-country_literacy_rates_-_World_Bank,_CIA_World_Factbook,_and_other_sources_(OWID_2762).tab</a:t>
            </a:r>
          </a:p>
          <a:p>
            <a:pPr>
              <a:spcBef>
                <a:spcPct val="20000"/>
              </a:spcBef>
              <a:spcAft>
                <a:spcPts val="600"/>
              </a:spcAft>
              <a:buClr>
                <a:srgbClr val="ACE5FC"/>
              </a:buClr>
              <a:buSzPct val="92000"/>
              <a:buFont typeface="Wingdings 2" panose="05020102010507070707" pitchFamily="18" charset="2"/>
              <a:buChar char=""/>
            </a:pPr>
            <a:r>
              <a:rPr lang="en-US" sz="2400" dirty="0">
                <a:solidFill>
                  <a:schemeClr val="tx2"/>
                </a:solidFill>
              </a:rPr>
              <a:t>Forms of government</a:t>
            </a:r>
          </a:p>
          <a:p>
            <a:pPr>
              <a:spcBef>
                <a:spcPct val="20000"/>
              </a:spcBef>
              <a:spcAft>
                <a:spcPts val="600"/>
              </a:spcAft>
              <a:buClr>
                <a:srgbClr val="ACE5FC"/>
              </a:buClr>
              <a:buSzPct val="92000"/>
            </a:pPr>
            <a:r>
              <a:rPr lang="en-US" dirty="0">
                <a:solidFill>
                  <a:schemeClr val="tx2"/>
                </a:solidFill>
              </a:rPr>
              <a:t>	https://</a:t>
            </a:r>
            <a:r>
              <a:rPr lang="en-US" dirty="0" err="1">
                <a:solidFill>
                  <a:schemeClr val="tx2"/>
                </a:solidFill>
              </a:rPr>
              <a:t>en.wikipedia.org</a:t>
            </a:r>
            <a:r>
              <a:rPr lang="en-US" dirty="0">
                <a:solidFill>
                  <a:schemeClr val="tx2"/>
                </a:solidFill>
              </a:rPr>
              <a:t>/wiki/</a:t>
            </a:r>
            <a:r>
              <a:rPr lang="en-US" dirty="0" err="1">
                <a:solidFill>
                  <a:schemeClr val="tx2"/>
                </a:solidFill>
              </a:rPr>
              <a:t>List_of_countries_by_system_of_government</a:t>
            </a:r>
            <a:endParaRPr lang="en-US" dirty="0">
              <a:solidFill>
                <a:schemeClr val="tx2"/>
              </a:solidFill>
            </a:endParaRPr>
          </a:p>
        </p:txBody>
      </p:sp>
    </p:spTree>
    <p:extLst>
      <p:ext uri="{BB962C8B-B14F-4D97-AF65-F5344CB8AC3E}">
        <p14:creationId xmlns:p14="http://schemas.microsoft.com/office/powerpoint/2010/main" val="178547909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B8DD2392-397B-48BF-BEFA-EA1FB881CA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he planet earth taken from the outer space">
            <a:extLst>
              <a:ext uri="{FF2B5EF4-FFF2-40B4-BE49-F238E27FC236}">
                <a16:creationId xmlns:a16="http://schemas.microsoft.com/office/drawing/2014/main" id="{D6CF4DE3-7EA4-BD46-BB88-24888C463641}"/>
              </a:ext>
            </a:extLst>
          </p:cNvPr>
          <p:cNvPicPr>
            <a:picLocks noChangeAspect="1"/>
          </p:cNvPicPr>
          <p:nvPr/>
        </p:nvPicPr>
        <p:blipFill rotWithShape="1">
          <a:blip r:embed="rId2">
            <a:alphaModFix amt="35000"/>
            <a:extLst>
              <a:ext uri="{BEBA8EAE-BF5A-486C-A8C5-ECC9F3942E4B}">
                <a14:imgProps xmlns:a14="http://schemas.microsoft.com/office/drawing/2010/main">
                  <a14:imgLayer r:embed="rId3">
                    <a14:imgEffect>
                      <a14:colorTemperature colorTemp="2491"/>
                    </a14:imgEffect>
                    <a14:imgEffect>
                      <a14:saturation sat="91000"/>
                    </a14:imgEffect>
                  </a14:imgLayer>
                </a14:imgProps>
              </a:ext>
            </a:extLst>
          </a:blip>
          <a:srcRect t="2875" b="10918"/>
          <a:stretch/>
        </p:blipFill>
        <p:spPr>
          <a:xfrm>
            <a:off x="-20" y="10"/>
            <a:ext cx="12191980" cy="6857990"/>
          </a:xfrm>
          <a:prstGeom prst="rect">
            <a:avLst/>
          </a:prstGeom>
        </p:spPr>
      </p:pic>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1023860" y="371545"/>
            <a:ext cx="10144260" cy="479139"/>
          </a:xfrm>
        </p:spPr>
        <p:txBody>
          <a:bodyPr vert="horz" lIns="91440" tIns="45720" rIns="91440" bIns="45720" rtlCol="0" anchor="b">
            <a:normAutofit fontScale="90000"/>
          </a:bodyPr>
          <a:lstStyle/>
          <a:p>
            <a:r>
              <a:rPr lang="en-US" dirty="0">
                <a:solidFill>
                  <a:schemeClr val="tx1"/>
                </a:solidFill>
              </a:rPr>
              <a:t>DATA606 - Influences on World literacy</a:t>
            </a:r>
          </a:p>
        </p:txBody>
      </p:sp>
      <p:pic>
        <p:nvPicPr>
          <p:cNvPr id="7" name="Picture 6">
            <a:extLst>
              <a:ext uri="{FF2B5EF4-FFF2-40B4-BE49-F238E27FC236}">
                <a16:creationId xmlns:a16="http://schemas.microsoft.com/office/drawing/2014/main" id="{31FAA2A5-2544-704E-B166-858190B36232}"/>
              </a:ext>
            </a:extLst>
          </p:cNvPr>
          <p:cNvPicPr>
            <a:picLocks noChangeAspect="1"/>
          </p:cNvPicPr>
          <p:nvPr/>
        </p:nvPicPr>
        <p:blipFill>
          <a:blip r:embed="rId4"/>
          <a:stretch>
            <a:fillRect/>
          </a:stretch>
        </p:blipFill>
        <p:spPr>
          <a:xfrm>
            <a:off x="1023860" y="1090447"/>
            <a:ext cx="8437640" cy="970500"/>
          </a:xfrm>
          <a:prstGeom prst="rect">
            <a:avLst/>
          </a:prstGeom>
        </p:spPr>
      </p:pic>
      <p:pic>
        <p:nvPicPr>
          <p:cNvPr id="9" name="Picture 8">
            <a:extLst>
              <a:ext uri="{FF2B5EF4-FFF2-40B4-BE49-F238E27FC236}">
                <a16:creationId xmlns:a16="http://schemas.microsoft.com/office/drawing/2014/main" id="{E3C6BC4E-B8B8-8B4B-867D-51979F63315D}"/>
              </a:ext>
            </a:extLst>
          </p:cNvPr>
          <p:cNvPicPr>
            <a:picLocks noChangeAspect="1"/>
          </p:cNvPicPr>
          <p:nvPr/>
        </p:nvPicPr>
        <p:blipFill>
          <a:blip r:embed="rId5"/>
          <a:stretch>
            <a:fillRect/>
          </a:stretch>
        </p:blipFill>
        <p:spPr>
          <a:xfrm>
            <a:off x="1023860" y="2172463"/>
            <a:ext cx="7005639" cy="4558538"/>
          </a:xfrm>
          <a:prstGeom prst="rect">
            <a:avLst/>
          </a:prstGeom>
        </p:spPr>
      </p:pic>
    </p:spTree>
    <p:extLst>
      <p:ext uri="{BB962C8B-B14F-4D97-AF65-F5344CB8AC3E}">
        <p14:creationId xmlns:p14="http://schemas.microsoft.com/office/powerpoint/2010/main" val="114194949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1347</Words>
  <Application>Microsoft Macintosh PowerPoint</Application>
  <PresentationFormat>Widescreen</PresentationFormat>
  <Paragraphs>165</Paragraphs>
  <Slides>37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Courier New</vt:lpstr>
      <vt:lpstr>Gill Sans MT</vt:lpstr>
      <vt:lpstr>Wingdings</vt:lpstr>
      <vt:lpstr>Wingdings 2</vt:lpstr>
      <vt:lpstr>Dividend</vt:lpstr>
      <vt:lpstr>Influences on World literacy</vt:lpstr>
      <vt:lpstr>DATA606 - Influences on World literacy</vt:lpstr>
      <vt:lpstr>Influences on World literacy</vt:lpstr>
      <vt:lpstr>DATA606 - Influences on World literacy</vt:lpstr>
      <vt:lpstr>Influences on World literacy</vt:lpstr>
      <vt:lpstr>Influences on World literacy</vt:lpstr>
      <vt:lpstr>DATA606 - Influences on World literacy</vt:lpstr>
      <vt:lpstr>DATA606 - Influences on World literacy</vt:lpstr>
      <vt:lpstr>DATA606 - Influences on World literacy</vt:lpstr>
      <vt:lpstr>Influences on World literacy</vt:lpstr>
      <vt:lpstr>Influences on World literacy</vt:lpstr>
      <vt:lpstr>DATA606 - Influences on World literacy</vt:lpstr>
      <vt:lpstr>DATA606 - Influences on World literacy</vt:lpstr>
      <vt:lpstr>Influences on World literacy</vt:lpstr>
      <vt:lpstr>Influences on World literacy</vt:lpstr>
      <vt:lpstr>Influences on World literacy</vt:lpstr>
      <vt:lpstr>Influences on World literacy</vt:lpstr>
      <vt:lpstr>DATA606 - Influences on World literacy</vt:lpstr>
      <vt:lpstr>DATA606 - Influences on World literacy</vt:lpstr>
      <vt:lpstr>DATA606 - Influences on World literacy</vt:lpstr>
      <vt:lpstr>Influences on World literacy</vt:lpstr>
      <vt:lpstr>Influences on World literacy</vt:lpstr>
      <vt:lpstr>Influences on World literacy</vt:lpstr>
      <vt:lpstr>DATA606 - Influences on World literacy</vt:lpstr>
      <vt:lpstr>Influences on World literacy</vt:lpstr>
      <vt:lpstr>DATA606 - Influences on World literacy</vt:lpstr>
      <vt:lpstr>DATA606 - Influences on World literacy</vt:lpstr>
      <vt:lpstr>DATA606 - Influences on World literacy</vt:lpstr>
      <vt:lpstr>Influences on World literacy</vt:lpstr>
      <vt:lpstr>Influences on World literacy</vt:lpstr>
      <vt:lpstr>Influences on World literacy</vt:lpstr>
      <vt:lpstr>Influences on World literacy</vt:lpstr>
      <vt:lpstr>DATA606 - Influences on World literacy</vt:lpstr>
      <vt:lpstr>Influences on World literacy</vt:lpstr>
      <vt:lpstr>Influences on World literacy</vt:lpstr>
      <vt:lpstr>Influences on World literacy</vt:lpstr>
      <vt:lpstr>DATA606 - Influences on World literacy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2019-06-14T17:55:27Z</dcterms:created>
  <dcterms:modified xsi:type="dcterms:W3CDTF">2021-05-18T15:40:18Z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